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25" r:id="rId3"/>
    <p:sldId id="258" r:id="rId4"/>
    <p:sldId id="259" r:id="rId5"/>
    <p:sldId id="260" r:id="rId6"/>
    <p:sldId id="261" r:id="rId7"/>
    <p:sldId id="262" r:id="rId8"/>
    <p:sldId id="263" r:id="rId9"/>
    <p:sldId id="264" r:id="rId10"/>
    <p:sldId id="267" r:id="rId11"/>
    <p:sldId id="257" r:id="rId12"/>
    <p:sldId id="269" r:id="rId13"/>
    <p:sldId id="271" r:id="rId14"/>
    <p:sldId id="272" r:id="rId15"/>
    <p:sldId id="327" r:id="rId16"/>
    <p:sldId id="328" r:id="rId17"/>
    <p:sldId id="273" r:id="rId18"/>
    <p:sldId id="274" r:id="rId19"/>
    <p:sldId id="275" r:id="rId20"/>
    <p:sldId id="276" r:id="rId21"/>
    <p:sldId id="277" r:id="rId22"/>
    <p:sldId id="278" r:id="rId23"/>
    <p:sldId id="279" r:id="rId24"/>
    <p:sldId id="329" r:id="rId25"/>
    <p:sldId id="280" r:id="rId26"/>
    <p:sldId id="270" r:id="rId27"/>
    <p:sldId id="281" r:id="rId28"/>
    <p:sldId id="282" r:id="rId29"/>
    <p:sldId id="326" r:id="rId30"/>
    <p:sldId id="284" r:id="rId31"/>
    <p:sldId id="285" r:id="rId32"/>
    <p:sldId id="330" r:id="rId33"/>
    <p:sldId id="283" r:id="rId34"/>
    <p:sldId id="290" r:id="rId35"/>
    <p:sldId id="289" r:id="rId36"/>
    <p:sldId id="291" r:id="rId37"/>
    <p:sldId id="292" r:id="rId38"/>
    <p:sldId id="314" r:id="rId39"/>
    <p:sldId id="315" r:id="rId40"/>
    <p:sldId id="293" r:id="rId41"/>
    <p:sldId id="294" r:id="rId42"/>
    <p:sldId id="295" r:id="rId43"/>
    <p:sldId id="297" r:id="rId44"/>
    <p:sldId id="298" r:id="rId45"/>
    <p:sldId id="300" r:id="rId46"/>
    <p:sldId id="302" r:id="rId47"/>
    <p:sldId id="303" r:id="rId48"/>
    <p:sldId id="316" r:id="rId49"/>
    <p:sldId id="318" r:id="rId50"/>
    <p:sldId id="319" r:id="rId51"/>
    <p:sldId id="320" r:id="rId52"/>
    <p:sldId id="331" r:id="rId53"/>
    <p:sldId id="332" r:id="rId54"/>
    <p:sldId id="333" r:id="rId55"/>
    <p:sldId id="334" r:id="rId56"/>
    <p:sldId id="335" r:id="rId57"/>
    <p:sldId id="336" r:id="rId58"/>
    <p:sldId id="321" r:id="rId59"/>
    <p:sldId id="322" r:id="rId60"/>
    <p:sldId id="286" r:id="rId61"/>
    <p:sldId id="287" r:id="rId62"/>
    <p:sldId id="288" r:id="rId63"/>
    <p:sldId id="304" r:id="rId64"/>
    <p:sldId id="305" r:id="rId65"/>
    <p:sldId id="306" r:id="rId66"/>
    <p:sldId id="307" r:id="rId67"/>
    <p:sldId id="308" r:id="rId68"/>
    <p:sldId id="309" r:id="rId69"/>
    <p:sldId id="310" r:id="rId70"/>
    <p:sldId id="311" r:id="rId71"/>
    <p:sldId id="337" r:id="rId72"/>
    <p:sldId id="312" r:id="rId73"/>
    <p:sldId id="313" r:id="rId74"/>
    <p:sldId id="323" r:id="rId75"/>
    <p:sldId id="324" r:id="rId76"/>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4400"/>
    <a:srgbClr val="9931CC"/>
    <a:srgbClr val="3BB470"/>
    <a:srgbClr val="BFBDBD"/>
    <a:srgbClr val="9C3F97"/>
    <a:srgbClr val="BEFE11"/>
    <a:srgbClr val="95F6D6"/>
    <a:srgbClr val="85981D"/>
    <a:srgbClr val="7F6C24"/>
    <a:srgbClr val="2476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76" autoAdjust="0"/>
    <p:restoredTop sz="99854" autoAdjust="0"/>
  </p:normalViewPr>
  <p:slideViewPr>
    <p:cSldViewPr snapToGrid="0" snapToObjects="1">
      <p:cViewPr varScale="1">
        <p:scale>
          <a:sx n="157" d="100"/>
          <a:sy n="157" d="100"/>
        </p:scale>
        <p:origin x="2736"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F8A9C-182C-DF45-97FC-9BE27DDE46A0}" type="datetimeFigureOut">
              <a:rPr lang="es-ES" smtClean="0"/>
              <a:pPr/>
              <a:t>22/10/20</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9BA2F-CAD3-3440-8817-9EB81B9F44FC}" type="slidenum">
              <a:rPr lang="es-ES" smtClean="0"/>
              <a:pPr/>
              <a:t>‹#›</a:t>
            </a:fld>
            <a:endParaRPr lang="es-ES"/>
          </a:p>
        </p:txBody>
      </p:sp>
    </p:spTree>
    <p:extLst>
      <p:ext uri="{BB962C8B-B14F-4D97-AF65-F5344CB8AC3E}">
        <p14:creationId xmlns:p14="http://schemas.microsoft.com/office/powerpoint/2010/main" val="16960091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20</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24</a:t>
            </a:fld>
            <a:endParaRPr lang="es-ES"/>
          </a:p>
        </p:txBody>
      </p:sp>
    </p:spTree>
    <p:extLst>
      <p:ext uri="{BB962C8B-B14F-4D97-AF65-F5344CB8AC3E}">
        <p14:creationId xmlns:p14="http://schemas.microsoft.com/office/powerpoint/2010/main" val="121917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25</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26</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CA29BA2F-CAD3-3440-8817-9EB81B9F44FC}" type="slidenum">
              <a:rPr lang="es-ES" smtClean="0"/>
              <a:pPr/>
              <a:t>75</a:t>
            </a:fld>
            <a:endParaRPr lang="es-ES"/>
          </a:p>
        </p:txBody>
      </p:sp>
    </p:spTree>
    <p:extLst>
      <p:ext uri="{BB962C8B-B14F-4D97-AF65-F5344CB8AC3E}">
        <p14:creationId xmlns:p14="http://schemas.microsoft.com/office/powerpoint/2010/main" val="275085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14</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15</a:t>
            </a:fld>
            <a:endParaRPr lang="es-ES"/>
          </a:p>
        </p:txBody>
      </p:sp>
    </p:spTree>
    <p:extLst>
      <p:ext uri="{BB962C8B-B14F-4D97-AF65-F5344CB8AC3E}">
        <p14:creationId xmlns:p14="http://schemas.microsoft.com/office/powerpoint/2010/main" val="2552455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16</a:t>
            </a:fld>
            <a:endParaRPr lang="es-ES"/>
          </a:p>
        </p:txBody>
      </p:sp>
    </p:spTree>
    <p:extLst>
      <p:ext uri="{BB962C8B-B14F-4D97-AF65-F5344CB8AC3E}">
        <p14:creationId xmlns:p14="http://schemas.microsoft.com/office/powerpoint/2010/main" val="787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18</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19</a:t>
            </a:fld>
            <a:endParaRPr lang="es-ES"/>
          </a:p>
        </p:txBody>
      </p:sp>
    </p:spTree>
    <p:extLst>
      <p:ext uri="{BB962C8B-B14F-4D97-AF65-F5344CB8AC3E}">
        <p14:creationId xmlns:p14="http://schemas.microsoft.com/office/powerpoint/2010/main" val="7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02966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11099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84834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8912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30289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62295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8" name="Marcador de pie de página 7"/>
          <p:cNvSpPr>
            <a:spLocks noGrp="1"/>
          </p:cNvSpPr>
          <p:nvPr>
            <p:ph type="ftr" sz="quarter" idx="11"/>
          </p:nvPr>
        </p:nvSpPr>
        <p:spPr>
          <a:xfrm>
            <a:off x="3124200" y="6356350"/>
            <a:ext cx="2895600" cy="365125"/>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9599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4" name="Marcador de pie de página 3"/>
          <p:cNvSpPr>
            <a:spLocks noGrp="1"/>
          </p:cNvSpPr>
          <p:nvPr>
            <p:ph type="ftr" sz="quarter" idx="11"/>
          </p:nvPr>
        </p:nvSpPr>
        <p:spPr>
          <a:xfrm>
            <a:off x="3124200" y="6356350"/>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88405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3" name="Marcador de pie de página 2"/>
          <p:cNvSpPr>
            <a:spLocks noGrp="1"/>
          </p:cNvSpPr>
          <p:nvPr>
            <p:ph type="ftr" sz="quarter" idx="11"/>
          </p:nvPr>
        </p:nvSpPr>
        <p:spPr>
          <a:xfrm>
            <a:off x="3124200" y="6356350"/>
            <a:ext cx="2895600" cy="365125"/>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0156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47050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22330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05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creativecommons.org/licenses/by-sa/4.0/deed.es" TargetMode="External"/><Relationship Id="rId4" Type="http://schemas.openxmlformats.org/officeDocument/2006/relationships/hyperlink" Target="mailto:fjbonet@uco.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62" y="2177355"/>
            <a:ext cx="6744976" cy="3799156"/>
          </a:xfrm>
          <a:prstGeom prst="rect">
            <a:avLst/>
          </a:prstGeom>
          <a:ln>
            <a:solidFill>
              <a:srgbClr val="7F7F7F"/>
            </a:solidFill>
          </a:ln>
        </p:spPr>
      </p:pic>
      <p:sp>
        <p:nvSpPr>
          <p:cNvPr id="2" name="CuadroTexto 1"/>
          <p:cNvSpPr txBox="1"/>
          <p:nvPr/>
        </p:nvSpPr>
        <p:spPr>
          <a:xfrm>
            <a:off x="463550" y="1456904"/>
            <a:ext cx="8407400" cy="369332"/>
          </a:xfrm>
          <a:prstGeom prst="rect">
            <a:avLst/>
          </a:prstGeom>
          <a:noFill/>
        </p:spPr>
        <p:txBody>
          <a:bodyPr wrap="square" rtlCol="0">
            <a:spAutoFit/>
          </a:bodyPr>
          <a:lstStyle/>
          <a:p>
            <a:pPr algn="ctr"/>
            <a:r>
              <a:rPr lang="es-ES" dirty="0">
                <a:solidFill>
                  <a:srgbClr val="9C3F97"/>
                </a:solidFill>
              </a:rPr>
              <a:t>Ecología I. 3er Curso de Biología.</a:t>
            </a:r>
          </a:p>
        </p:txBody>
      </p:sp>
      <p:sp>
        <p:nvSpPr>
          <p:cNvPr id="3" name="CuadroTexto 2"/>
          <p:cNvSpPr txBox="1"/>
          <p:nvPr/>
        </p:nvSpPr>
        <p:spPr>
          <a:xfrm>
            <a:off x="666750" y="287380"/>
            <a:ext cx="8001000" cy="1169551"/>
          </a:xfrm>
          <a:prstGeom prst="rect">
            <a:avLst/>
          </a:prstGeom>
          <a:noFill/>
        </p:spPr>
        <p:txBody>
          <a:bodyPr wrap="square" rtlCol="0">
            <a:spAutoFit/>
          </a:bodyPr>
          <a:lstStyle/>
          <a:p>
            <a:pPr algn="ctr"/>
            <a:r>
              <a:rPr lang="es-ES" sz="3500" b="1" dirty="0">
                <a:solidFill>
                  <a:srgbClr val="9C3F97"/>
                </a:solidFill>
              </a:rPr>
              <a:t>Práctica de SIG y R: Relaciones entre Biomas y clima</a:t>
            </a:r>
          </a:p>
        </p:txBody>
      </p:sp>
      <p:pic>
        <p:nvPicPr>
          <p:cNvPr id="1026" name="Picture 2">
            <a:extLst>
              <a:ext uri="{FF2B5EF4-FFF2-40B4-BE49-F238E27FC236}">
                <a16:creationId xmlns:a16="http://schemas.microsoft.com/office/drawing/2014/main" id="{3036B68A-AF2C-7F4C-9329-1AD9AA331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252" y="6411461"/>
            <a:ext cx="663996" cy="2339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07427B-4385-9A45-98A8-1D4EEA0B65EC}"/>
              </a:ext>
            </a:extLst>
          </p:cNvPr>
          <p:cNvSpPr txBox="1"/>
          <p:nvPr/>
        </p:nvSpPr>
        <p:spPr>
          <a:xfrm>
            <a:off x="3201945" y="1864345"/>
            <a:ext cx="2930610" cy="261610"/>
          </a:xfrm>
          <a:prstGeom prst="rect">
            <a:avLst/>
          </a:prstGeom>
          <a:noFill/>
        </p:spPr>
        <p:txBody>
          <a:bodyPr wrap="none" rtlCol="0">
            <a:spAutoFit/>
          </a:bodyPr>
          <a:lstStyle/>
          <a:p>
            <a:r>
              <a:rPr lang="en-ES" sz="1100" dirty="0"/>
              <a:t>Curro Bonet García. </a:t>
            </a:r>
            <a:r>
              <a:rPr lang="en-ES" sz="1100" dirty="0">
                <a:hlinkClick r:id="rId4"/>
              </a:rPr>
              <a:t>fjbonet@uco.es</a:t>
            </a:r>
            <a:r>
              <a:rPr lang="en-ES" sz="1100" dirty="0"/>
              <a:t>. @fjbonet.</a:t>
            </a:r>
          </a:p>
        </p:txBody>
      </p:sp>
      <p:sp>
        <p:nvSpPr>
          <p:cNvPr id="5" name="Rectangle 4">
            <a:extLst>
              <a:ext uri="{FF2B5EF4-FFF2-40B4-BE49-F238E27FC236}">
                <a16:creationId xmlns:a16="http://schemas.microsoft.com/office/drawing/2014/main" id="{A0103DA7-FC23-E541-84B0-A992EC61FE0A}"/>
              </a:ext>
            </a:extLst>
          </p:cNvPr>
          <p:cNvSpPr/>
          <p:nvPr/>
        </p:nvSpPr>
        <p:spPr>
          <a:xfrm>
            <a:off x="3192477" y="6627168"/>
            <a:ext cx="2949547" cy="230832"/>
          </a:xfrm>
          <a:prstGeom prst="rect">
            <a:avLst/>
          </a:prstGeom>
        </p:spPr>
        <p:txBody>
          <a:bodyPr wrap="square">
            <a:spAutoFit/>
          </a:bodyPr>
          <a:lstStyle/>
          <a:p>
            <a:r>
              <a:rPr lang="en-ES" sz="900" dirty="0">
                <a:hlinkClick r:id="rId5"/>
              </a:rPr>
              <a:t>https://creativecommons.org/licenses/by-sa/4.0/deed.es</a:t>
            </a:r>
            <a:r>
              <a:rPr lang="en-ES" sz="900" dirty="0"/>
              <a:t> </a:t>
            </a:r>
          </a:p>
        </p:txBody>
      </p:sp>
    </p:spTree>
    <p:extLst>
      <p:ext uri="{BB962C8B-B14F-4D97-AF65-F5344CB8AC3E}">
        <p14:creationId xmlns:p14="http://schemas.microsoft.com/office/powerpoint/2010/main" val="107899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434263" y="1475308"/>
            <a:ext cx="4357876" cy="2454605"/>
            <a:chOff x="568347" y="741649"/>
            <a:chExt cx="4357876" cy="2454605"/>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47" y="741649"/>
              <a:ext cx="4357876" cy="2454605"/>
            </a:xfrm>
            <a:prstGeom prst="rect">
              <a:avLst/>
            </a:prstGeom>
            <a:ln>
              <a:solidFill>
                <a:srgbClr val="7F7F7F"/>
              </a:solidFill>
            </a:ln>
          </p:spPr>
        </p:pic>
        <p:grpSp>
          <p:nvGrpSpPr>
            <p:cNvPr id="28" name="Agrupar 27"/>
            <p:cNvGrpSpPr/>
            <p:nvPr/>
          </p:nvGrpSpPr>
          <p:grpSpPr>
            <a:xfrm>
              <a:off x="988827" y="801152"/>
              <a:ext cx="3720701" cy="828416"/>
              <a:chOff x="988827" y="801152"/>
              <a:chExt cx="3720701" cy="828416"/>
            </a:xfrm>
          </p:grpSpPr>
          <p:grpSp>
            <p:nvGrpSpPr>
              <p:cNvPr id="9" name="Agrupar 8"/>
              <p:cNvGrpSpPr/>
              <p:nvPr/>
            </p:nvGrpSpPr>
            <p:grpSpPr>
              <a:xfrm>
                <a:off x="988827" y="982732"/>
                <a:ext cx="753534" cy="423336"/>
                <a:chOff x="988827" y="982732"/>
                <a:chExt cx="753534" cy="423336"/>
              </a:xfrm>
            </p:grpSpPr>
            <p:sp>
              <p:nvSpPr>
                <p:cNvPr id="2" name="CuadroTexto 1"/>
                <p:cNvSpPr txBox="1"/>
                <p:nvPr/>
              </p:nvSpPr>
              <p:spPr>
                <a:xfrm>
                  <a:off x="988827" y="982732"/>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365594" y="11643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647644" y="801152"/>
                <a:ext cx="753534" cy="423336"/>
                <a:chOff x="2647644" y="801152"/>
                <a:chExt cx="753534" cy="423336"/>
              </a:xfrm>
            </p:grpSpPr>
            <p:sp>
              <p:nvSpPr>
                <p:cNvPr id="11" name="CuadroTexto 10"/>
                <p:cNvSpPr txBox="1"/>
                <p:nvPr/>
              </p:nvSpPr>
              <p:spPr>
                <a:xfrm>
                  <a:off x="2647644" y="801152"/>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3024411" y="98273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955994" y="1206232"/>
                <a:ext cx="753534" cy="423336"/>
                <a:chOff x="3955994" y="1206232"/>
                <a:chExt cx="753534" cy="423336"/>
              </a:xfrm>
            </p:grpSpPr>
            <p:sp>
              <p:nvSpPr>
                <p:cNvPr id="13" name="CuadroTexto 12"/>
                <p:cNvSpPr txBox="1"/>
                <p:nvPr/>
              </p:nvSpPr>
              <p:spPr>
                <a:xfrm>
                  <a:off x="3955994" y="1206232"/>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332761" y="13878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nvGrpSpPr>
          <p:cNvPr id="19" name="Agrupar 18"/>
          <p:cNvGrpSpPr/>
          <p:nvPr/>
        </p:nvGrpSpPr>
        <p:grpSpPr>
          <a:xfrm>
            <a:off x="2151627" y="4198444"/>
            <a:ext cx="2116280" cy="992114"/>
            <a:chOff x="1787648" y="4173044"/>
            <a:chExt cx="2116280" cy="992114"/>
          </a:xfrm>
        </p:grpSpPr>
        <p:sp>
          <p:nvSpPr>
            <p:cNvPr id="20" name="Paralelogramo 19"/>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1" name="Agrupar 20"/>
            <p:cNvGrpSpPr/>
            <p:nvPr/>
          </p:nvGrpSpPr>
          <p:grpSpPr>
            <a:xfrm>
              <a:off x="1868789" y="4232804"/>
              <a:ext cx="1916855" cy="899532"/>
              <a:chOff x="602556" y="3758112"/>
              <a:chExt cx="1916855" cy="899532"/>
            </a:xfrm>
          </p:grpSpPr>
          <p:pic>
            <p:nvPicPr>
              <p:cNvPr id="23" name="Imagen 22" descr="Screen Shot 2019-09-28 at 16.23.21.png"/>
              <p:cNvPicPr>
                <a:picLocks noChangeAspect="1"/>
              </p:cNvPicPr>
              <p:nvPr/>
            </p:nvPicPr>
            <p:blipFill rotWithShape="1">
              <a:blip r:embed="rId2">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24" name="Paralelogramo 23"/>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CuadroTexto 24"/>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pic>
        <p:nvPicPr>
          <p:cNvPr id="26" name="Imagen 25"/>
          <p:cNvPicPr>
            <a:picLocks noChangeAspect="1"/>
          </p:cNvPicPr>
          <p:nvPr/>
        </p:nvPicPr>
        <p:blipFill>
          <a:blip r:embed="rId3"/>
          <a:srcRect/>
          <a:stretch/>
        </p:blipFill>
        <p:spPr>
          <a:xfrm>
            <a:off x="6644356" y="4676779"/>
            <a:ext cx="2212379" cy="1493719"/>
          </a:xfrm>
          <a:prstGeom prst="rect">
            <a:avLst/>
          </a:prstGeom>
        </p:spPr>
      </p:pic>
    </p:spTree>
    <p:extLst>
      <p:ext uri="{BB962C8B-B14F-4D97-AF65-F5344CB8AC3E}">
        <p14:creationId xmlns:p14="http://schemas.microsoft.com/office/powerpoint/2010/main" val="349016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1598E-6 -1.44048E-6 L 0.04338 0.39092 " pathEditMode="relative" rAng="0" ptsTypes="AA">
                                      <p:cBhvr>
                                        <p:cTn id="10" dur="1000" fill="hold"/>
                                        <p:tgtEl>
                                          <p:spTgt spid="18"/>
                                        </p:tgtEl>
                                        <p:attrNameLst>
                                          <p:attrName>ppt_x</p:attrName>
                                          <p:attrName>ppt_y</p:attrName>
                                        </p:attrNameLst>
                                      </p:cBhvr>
                                      <p:rCtr x="2169" y="19546"/>
                                    </p:animMotion>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3.88889E-6 -1.48148E-6 L 0.02622 0.41435 " pathEditMode="relative" rAng="0" ptsTypes="AA">
                                      <p:cBhvr>
                                        <p:cTn id="20" dur="1000" fill="hold"/>
                                        <p:tgtEl>
                                          <p:spTgt spid="3"/>
                                        </p:tgtEl>
                                        <p:attrNameLst>
                                          <p:attrName>ppt_x</p:attrName>
                                          <p:attrName>ppt_y</p:attrName>
                                        </p:attrNameLst>
                                      </p:cBhvr>
                                      <p:rCtr x="1302" y="20718"/>
                                    </p:animMotion>
                                  </p:childTnLst>
                                </p:cTn>
                              </p:par>
                            </p:childTnLst>
                          </p:cTn>
                        </p:par>
                        <p:par>
                          <p:cTn id="21" fill="hold">
                            <p:stCondLst>
                              <p:cond delay="100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9" name="Llamada ovalada 8"/>
          <p:cNvSpPr/>
          <p:nvPr/>
        </p:nvSpPr>
        <p:spPr>
          <a:xfrm>
            <a:off x="3602675" y="2019135"/>
            <a:ext cx="3301009" cy="1922481"/>
          </a:xfrm>
          <a:prstGeom prst="wedgeEllipseCallout">
            <a:avLst>
              <a:gd name="adj1" fmla="val 139416"/>
              <a:gd name="adj2" fmla="val 3306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El flujo de trabajo es el conjunto de operaciones con datos y análisis necesarios para obtener lo que queremos</a:t>
            </a:r>
          </a:p>
        </p:txBody>
      </p:sp>
      <p:grpSp>
        <p:nvGrpSpPr>
          <p:cNvPr id="5" name="Agrupar 4"/>
          <p:cNvGrpSpPr/>
          <p:nvPr/>
        </p:nvGrpSpPr>
        <p:grpSpPr>
          <a:xfrm>
            <a:off x="2277149" y="443019"/>
            <a:ext cx="5927016" cy="4083750"/>
            <a:chOff x="2277149" y="443019"/>
            <a:chExt cx="5927016" cy="4083750"/>
          </a:xfrm>
        </p:grpSpPr>
        <p:sp>
          <p:nvSpPr>
            <p:cNvPr id="4" name="Forma libre 3"/>
            <p:cNvSpPr/>
            <p:nvPr/>
          </p:nvSpPr>
          <p:spPr>
            <a:xfrm>
              <a:off x="2695338" y="780591"/>
              <a:ext cx="5116257" cy="3746178"/>
            </a:xfrm>
            <a:custGeom>
              <a:avLst/>
              <a:gdLst>
                <a:gd name="connsiteX0" fmla="*/ 365778 w 5116257"/>
                <a:gd name="connsiteY0" fmla="*/ 3463933 h 3746178"/>
                <a:gd name="connsiteX1" fmla="*/ 40128 w 5116257"/>
                <a:gd name="connsiteY1" fmla="*/ 2584633 h 3746178"/>
                <a:gd name="connsiteX2" fmla="*/ 72693 w 5116257"/>
                <a:gd name="connsiteY2" fmla="*/ 1716188 h 3746178"/>
                <a:gd name="connsiteX3" fmla="*/ 648009 w 5116257"/>
                <a:gd name="connsiteY3" fmla="*/ 728332 h 3746178"/>
                <a:gd name="connsiteX4" fmla="*/ 1581541 w 5116257"/>
                <a:gd name="connsiteY4" fmla="*/ 163843 h 3746178"/>
                <a:gd name="connsiteX5" fmla="*/ 2515073 w 5116257"/>
                <a:gd name="connsiteY5" fmla="*/ 87854 h 3746178"/>
                <a:gd name="connsiteX6" fmla="*/ 4099906 w 5116257"/>
                <a:gd name="connsiteY6" fmla="*/ 33576 h 3746178"/>
                <a:gd name="connsiteX7" fmla="*/ 5011728 w 5116257"/>
                <a:gd name="connsiteY7" fmla="*/ 641487 h 3746178"/>
                <a:gd name="connsiteX8" fmla="*/ 5055148 w 5116257"/>
                <a:gd name="connsiteY8" fmla="*/ 1803032 h 3746178"/>
                <a:gd name="connsiteX9" fmla="*/ 4642658 w 5116257"/>
                <a:gd name="connsiteY9" fmla="*/ 2866877 h 3746178"/>
                <a:gd name="connsiteX10" fmla="*/ 5011728 w 5116257"/>
                <a:gd name="connsiteY10" fmla="*/ 3453077 h 3746178"/>
                <a:gd name="connsiteX11" fmla="*/ 5066003 w 5116257"/>
                <a:gd name="connsiteY11" fmla="*/ 3746178 h 374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257" h="3746178">
                  <a:moveTo>
                    <a:pt x="365778" y="3463933"/>
                  </a:moveTo>
                  <a:cubicBezTo>
                    <a:pt x="227376" y="3169928"/>
                    <a:pt x="88975" y="2875924"/>
                    <a:pt x="40128" y="2584633"/>
                  </a:cubicBezTo>
                  <a:cubicBezTo>
                    <a:pt x="-8719" y="2293342"/>
                    <a:pt x="-28620" y="2025571"/>
                    <a:pt x="72693" y="1716188"/>
                  </a:cubicBezTo>
                  <a:cubicBezTo>
                    <a:pt x="174006" y="1406805"/>
                    <a:pt x="396534" y="987056"/>
                    <a:pt x="648009" y="728332"/>
                  </a:cubicBezTo>
                  <a:cubicBezTo>
                    <a:pt x="899484" y="469608"/>
                    <a:pt x="1270364" y="270589"/>
                    <a:pt x="1581541" y="163843"/>
                  </a:cubicBezTo>
                  <a:cubicBezTo>
                    <a:pt x="1892718" y="57097"/>
                    <a:pt x="2095346" y="109565"/>
                    <a:pt x="2515073" y="87854"/>
                  </a:cubicBezTo>
                  <a:cubicBezTo>
                    <a:pt x="2934800" y="66143"/>
                    <a:pt x="3683797" y="-58696"/>
                    <a:pt x="4099906" y="33576"/>
                  </a:cubicBezTo>
                  <a:cubicBezTo>
                    <a:pt x="4516015" y="125848"/>
                    <a:pt x="4852521" y="346578"/>
                    <a:pt x="5011728" y="641487"/>
                  </a:cubicBezTo>
                  <a:cubicBezTo>
                    <a:pt x="5170935" y="936396"/>
                    <a:pt x="5116660" y="1432134"/>
                    <a:pt x="5055148" y="1803032"/>
                  </a:cubicBezTo>
                  <a:cubicBezTo>
                    <a:pt x="4993636" y="2173930"/>
                    <a:pt x="4649895" y="2591870"/>
                    <a:pt x="4642658" y="2866877"/>
                  </a:cubicBezTo>
                  <a:cubicBezTo>
                    <a:pt x="4635421" y="3141884"/>
                    <a:pt x="4941171" y="3306527"/>
                    <a:pt x="5011728" y="3453077"/>
                  </a:cubicBezTo>
                  <a:cubicBezTo>
                    <a:pt x="5082286" y="3599627"/>
                    <a:pt x="5066003" y="3746178"/>
                    <a:pt x="5066003" y="3746178"/>
                  </a:cubicBezTo>
                </a:path>
              </a:pathLst>
            </a:custGeom>
            <a:ln w="44450">
              <a:solidFill>
                <a:srgbClr val="E46C0A"/>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Rombo 10"/>
            <p:cNvSpPr/>
            <p:nvPr/>
          </p:nvSpPr>
          <p:spPr>
            <a:xfrm>
              <a:off x="2277149" y="2485925"/>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Consulta mapa</a:t>
              </a:r>
            </a:p>
          </p:txBody>
        </p:sp>
        <p:sp>
          <p:nvSpPr>
            <p:cNvPr id="13" name="Rombo 12"/>
            <p:cNvSpPr/>
            <p:nvPr/>
          </p:nvSpPr>
          <p:spPr>
            <a:xfrm>
              <a:off x="4267907" y="443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 datos</a:t>
              </a:r>
            </a:p>
          </p:txBody>
        </p:sp>
        <p:sp>
          <p:nvSpPr>
            <p:cNvPr id="15" name="Rombo 14"/>
            <p:cNvSpPr/>
            <p:nvPr/>
          </p:nvSpPr>
          <p:spPr>
            <a:xfrm>
              <a:off x="7218892" y="1420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 gráfica</a:t>
              </a:r>
            </a:p>
          </p:txBody>
        </p:sp>
      </p:grpSp>
      <p:pic>
        <p:nvPicPr>
          <p:cNvPr id="16" name="Picture 15">
            <a:extLst>
              <a:ext uri="{FF2B5EF4-FFF2-40B4-BE49-F238E27FC236}">
                <a16:creationId xmlns:a16="http://schemas.microsoft.com/office/drawing/2014/main" id="{64BFA540-1E60-4446-A7E7-B2036C7482F8}"/>
              </a:ext>
            </a:extLst>
          </p:cNvPr>
          <p:cNvPicPr>
            <a:picLocks noChangeAspect="1"/>
          </p:cNvPicPr>
          <p:nvPr/>
        </p:nvPicPr>
        <p:blipFill>
          <a:blip r:embed="rId4"/>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344055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4303847" y="4591821"/>
            <a:ext cx="2647662" cy="1990541"/>
          </a:xfrm>
          <a:prstGeom prst="wedgeEllipseCallout">
            <a:avLst>
              <a:gd name="adj1" fmla="val -11186"/>
              <a:gd name="adj2" fmla="val 6602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En primer lugar necesitaremos un mapa que muestre la distribución de los biomas del planeta</a:t>
            </a:r>
          </a:p>
        </p:txBody>
      </p:sp>
      <p:sp>
        <p:nvSpPr>
          <p:cNvPr id="44" name="Llamada ovalada 43"/>
          <p:cNvSpPr/>
          <p:nvPr/>
        </p:nvSpPr>
        <p:spPr>
          <a:xfrm>
            <a:off x="0" y="1998156"/>
            <a:ext cx="2533474" cy="1990541"/>
          </a:xfrm>
          <a:prstGeom prst="wedgeEllipseCallout">
            <a:avLst>
              <a:gd name="adj1" fmla="val -57514"/>
              <a:gd name="adj2" fmla="val 27845"/>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sendos mapas que muestren la distribución espacial de la temperatura y la precipitación</a:t>
            </a:r>
          </a:p>
        </p:txBody>
      </p:sp>
      <p:sp>
        <p:nvSpPr>
          <p:cNvPr id="47" name="Llamada ovalada 46"/>
          <p:cNvSpPr/>
          <p:nvPr/>
        </p:nvSpPr>
        <p:spPr>
          <a:xfrm>
            <a:off x="-86840" y="-9955"/>
            <a:ext cx="2533474" cy="1990541"/>
          </a:xfrm>
          <a:prstGeom prst="wedgeEllipseCallout">
            <a:avLst>
              <a:gd name="adj1" fmla="val -48088"/>
              <a:gd name="adj2" fmla="val 463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crearemos un mapa de puntos distribuidos al azar en cada bioma. Estos puntos son los que formarán la gráfica</a:t>
            </a:r>
          </a:p>
        </p:txBody>
      </p:sp>
      <p:pic>
        <p:nvPicPr>
          <p:cNvPr id="49" name="Picture 48">
            <a:extLst>
              <a:ext uri="{FF2B5EF4-FFF2-40B4-BE49-F238E27FC236}">
                <a16:creationId xmlns:a16="http://schemas.microsoft.com/office/drawing/2014/main" id="{F62B3A63-0948-FA44-A031-B249E57155BE}"/>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202778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44"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058442" y="639234"/>
            <a:ext cx="3863424" cy="2699453"/>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Una vez pintados los puntos se realizará un sencillo proceso en el que a cada uno se le asociará el bioma en el que se encuentra y sus valores climáticos (temperatura y precipitación)</a:t>
            </a:r>
          </a:p>
        </p:txBody>
      </p:sp>
      <p:grpSp>
        <p:nvGrpSpPr>
          <p:cNvPr id="49" name="Agrupar 48"/>
          <p:cNvGrpSpPr/>
          <p:nvPr/>
        </p:nvGrpSpPr>
        <p:grpSpPr>
          <a:xfrm flipV="1">
            <a:off x="2635360" y="476671"/>
            <a:ext cx="999469" cy="4395023"/>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9" name="Picture 58">
            <a:extLst>
              <a:ext uri="{FF2B5EF4-FFF2-40B4-BE49-F238E27FC236}">
                <a16:creationId xmlns:a16="http://schemas.microsoft.com/office/drawing/2014/main" id="{492D6689-8101-154D-964D-0D26C7C98A2C}"/>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232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871974" y="2265787"/>
            <a:ext cx="3049891" cy="2131021"/>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Se obtendrá una tabla en la que cada registro (fila) tendrá información sobre cada uno de los puntos del mapa.</a:t>
            </a:r>
          </a:p>
        </p:txBody>
      </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511802674"/>
              </p:ext>
            </p:extLst>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64" name="Picture 63">
            <a:extLst>
              <a:ext uri="{FF2B5EF4-FFF2-40B4-BE49-F238E27FC236}">
                <a16:creationId xmlns:a16="http://schemas.microsoft.com/office/drawing/2014/main" id="{B140F43E-5614-6B4C-BDF0-CE19C7E2E965}"/>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00809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4" name="Tabla 58">
            <a:extLst>
              <a:ext uri="{FF2B5EF4-FFF2-40B4-BE49-F238E27FC236}">
                <a16:creationId xmlns:a16="http://schemas.microsoft.com/office/drawing/2014/main" id="{06C7ED9B-5B3F-6541-BC76-FD19825C8FCB}"/>
              </a:ext>
            </a:extLst>
          </p:cNvPr>
          <p:cNvGraphicFramePr>
            <a:graphicFrameLocks noGrp="1"/>
          </p:cNvGraphicFramePr>
          <p:nvPr>
            <p:extLst>
              <p:ext uri="{D42A27DB-BD31-4B8C-83A1-F6EECF244321}">
                <p14:modId xmlns:p14="http://schemas.microsoft.com/office/powerpoint/2010/main" val="410272327"/>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65" name="Conector recto de flecha 59">
            <a:extLst>
              <a:ext uri="{FF2B5EF4-FFF2-40B4-BE49-F238E27FC236}">
                <a16:creationId xmlns:a16="http://schemas.microsoft.com/office/drawing/2014/main" id="{423F3EE7-C3C6-F147-AAF6-E3A4F3790639}"/>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1C1B201A-0CE6-D749-864C-2148EFE935C7}"/>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9992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68634440"/>
              </p:ext>
            </p:extLst>
          </p:nvPr>
        </p:nvGraphicFramePr>
        <p:xfrm>
          <a:off x="5400400" y="344638"/>
          <a:ext cx="2052321" cy="1066800"/>
        </p:xfrm>
        <a:graphic>
          <a:graphicData uri="http://schemas.openxmlformats.org/drawingml/2006/table">
            <a:tbl>
              <a:tblPr firstRow="1" bandRow="1">
                <a:tableStyleId>{5C22544A-7EE6-4342-B048-85BDC9FD1C3A}</a:tableStyleId>
              </a:tblPr>
              <a:tblGrid>
                <a:gridCol w="522605">
                  <a:extLst>
                    <a:ext uri="{9D8B030D-6E8A-4147-A177-3AD203B41FA5}">
                      <a16:colId xmlns:a16="http://schemas.microsoft.com/office/drawing/2014/main" val="20000"/>
                    </a:ext>
                  </a:extLst>
                </a:gridCol>
                <a:gridCol w="522605">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24193">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7" name="Tabla 58">
            <a:extLst>
              <a:ext uri="{FF2B5EF4-FFF2-40B4-BE49-F238E27FC236}">
                <a16:creationId xmlns:a16="http://schemas.microsoft.com/office/drawing/2014/main" id="{FEC8D552-5578-114E-8CBB-7190418E742E}"/>
              </a:ext>
            </a:extLst>
          </p:cNvPr>
          <p:cNvGraphicFramePr>
            <a:graphicFrameLocks noGrp="1"/>
          </p:cNvGraphicFramePr>
          <p:nvPr>
            <p:extLst>
              <p:ext uri="{D42A27DB-BD31-4B8C-83A1-F6EECF244321}">
                <p14:modId xmlns:p14="http://schemas.microsoft.com/office/powerpoint/2010/main" val="3800812845"/>
              </p:ext>
            </p:extLst>
          </p:nvPr>
        </p:nvGraphicFramePr>
        <p:xfrm>
          <a:off x="7474703" y="345690"/>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cxnSp>
        <p:nvCxnSpPr>
          <p:cNvPr id="69" name="Conector recto de flecha 59">
            <a:extLst>
              <a:ext uri="{FF2B5EF4-FFF2-40B4-BE49-F238E27FC236}">
                <a16:creationId xmlns:a16="http://schemas.microsoft.com/office/drawing/2014/main" id="{DE7FF4F8-E5B0-BB44-8965-EA07E9191A0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id="{92182E6F-B522-A142-8179-37FE5F362627}"/>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72" name="Tabla 58">
            <a:extLst>
              <a:ext uri="{FF2B5EF4-FFF2-40B4-BE49-F238E27FC236}">
                <a16:creationId xmlns:a16="http://schemas.microsoft.com/office/drawing/2014/main" id="{304BC45C-7174-964C-B017-6BE4AF62B63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121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orma libre 73">
            <a:extLst>
              <a:ext uri="{FF2B5EF4-FFF2-40B4-BE49-F238E27FC236}">
                <a16:creationId xmlns:a16="http://schemas.microsoft.com/office/drawing/2014/main" id="{F2D46D10-4002-CF49-9C42-CD4F4A3D04D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70" name="Tabla 58">
            <a:extLst>
              <a:ext uri="{FF2B5EF4-FFF2-40B4-BE49-F238E27FC236}">
                <a16:creationId xmlns:a16="http://schemas.microsoft.com/office/drawing/2014/main" id="{F01A1CB1-D31D-9040-8437-C3EF8D28C388}"/>
              </a:ext>
            </a:extLst>
          </p:cNvPr>
          <p:cNvGraphicFramePr>
            <a:graphicFrameLocks noGrp="1"/>
          </p:cNvGraphicFramePr>
          <p:nvPr>
            <p:extLst>
              <p:ext uri="{D42A27DB-BD31-4B8C-83A1-F6EECF244321}">
                <p14:modId xmlns:p14="http://schemas.microsoft.com/office/powerpoint/2010/main" val="3120126699"/>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878038"/>
            <a:ext cx="1406481" cy="3794808"/>
            <a:chOff x="3993919" y="878038"/>
            <a:chExt cx="1406481" cy="3794808"/>
          </a:xfrm>
        </p:grpSpPr>
        <p:cxnSp>
          <p:nvCxnSpPr>
            <p:cNvPr id="60" name="Conector recto de flecha 59"/>
            <p:cNvCxnSpPr>
              <a:cxnSpLocks/>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1052938" y="1556792"/>
            <a:ext cx="3810112" cy="3116053"/>
          </a:xfrm>
          <a:prstGeom prst="wedgeEllipseCallout">
            <a:avLst>
              <a:gd name="adj1" fmla="val -87194"/>
              <a:gd name="adj2" fmla="val 5620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Usaremos esta tabla para construir la gráfica deseada. Será un gráfico de dispersión (</a:t>
            </a:r>
            <a:r>
              <a:rPr lang="es-ES" sz="1600" dirty="0" err="1">
                <a:solidFill>
                  <a:schemeClr val="accent6">
                    <a:lumMod val="75000"/>
                  </a:schemeClr>
                </a:solidFill>
                <a:latin typeface="Arial"/>
                <a:cs typeface="Arial"/>
              </a:rPr>
              <a:t>scatterplot</a:t>
            </a:r>
            <a:r>
              <a:rPr lang="es-ES" sz="1600" dirty="0">
                <a:solidFill>
                  <a:schemeClr val="accent6">
                    <a:lumMod val="75000"/>
                  </a:schemeClr>
                </a:solidFill>
                <a:latin typeface="Arial"/>
                <a:cs typeface="Arial"/>
              </a:rPr>
              <a:t>) en el que:</a:t>
            </a:r>
          </a:p>
          <a:p>
            <a:pPr algn="ctr"/>
            <a:r>
              <a:rPr lang="es-ES" sz="1600" dirty="0">
                <a:solidFill>
                  <a:schemeClr val="accent6">
                    <a:lumMod val="75000"/>
                  </a:schemeClr>
                </a:solidFill>
                <a:latin typeface="Arial"/>
                <a:cs typeface="Arial"/>
              </a:rPr>
              <a:t>Eje X: Temperatura</a:t>
            </a:r>
          </a:p>
          <a:p>
            <a:pPr algn="ctr"/>
            <a:r>
              <a:rPr lang="es-ES" sz="1600" dirty="0">
                <a:solidFill>
                  <a:schemeClr val="accent6">
                    <a:lumMod val="75000"/>
                  </a:schemeClr>
                </a:solidFill>
                <a:latin typeface="Arial"/>
                <a:cs typeface="Arial"/>
              </a:rPr>
              <a:t>Eje Y: precipitación</a:t>
            </a:r>
          </a:p>
          <a:p>
            <a:pPr algn="ctr"/>
            <a:r>
              <a:rPr lang="es-ES" sz="1600" dirty="0">
                <a:solidFill>
                  <a:schemeClr val="accent6">
                    <a:lumMod val="75000"/>
                  </a:schemeClr>
                </a:solidFill>
                <a:latin typeface="Arial"/>
                <a:cs typeface="Arial"/>
              </a:rPr>
              <a:t>Etiquetas: Código bioma</a:t>
            </a:r>
          </a:p>
          <a:p>
            <a:pPr algn="ctr"/>
            <a:r>
              <a:rPr lang="es-ES" sz="1600" dirty="0">
                <a:solidFill>
                  <a:schemeClr val="accent6">
                    <a:lumMod val="75000"/>
                  </a:schemeClr>
                </a:solidFill>
                <a:latin typeface="Arial"/>
                <a:cs typeface="Arial"/>
              </a:rPr>
              <a:t>Color: Color bioma</a:t>
            </a:r>
          </a:p>
        </p:txBody>
      </p:sp>
      <p:cxnSp>
        <p:nvCxnSpPr>
          <p:cNvPr id="78" name="Conector recto de flecha 59">
            <a:extLst>
              <a:ext uri="{FF2B5EF4-FFF2-40B4-BE49-F238E27FC236}">
                <a16:creationId xmlns:a16="http://schemas.microsoft.com/office/drawing/2014/main" id="{FEC913AC-4BA6-BC49-A24F-7F22449C134E}"/>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E37BC13C-FA77-D44F-99B8-6BFC57C7A6B0}"/>
              </a:ext>
            </a:extLst>
          </p:cNvPr>
          <p:cNvGrpSpPr/>
          <p:nvPr/>
        </p:nvGrpSpPr>
        <p:grpSpPr>
          <a:xfrm>
            <a:off x="5584594" y="1372467"/>
            <a:ext cx="2394214" cy="439616"/>
            <a:chOff x="5584594" y="1372467"/>
            <a:chExt cx="239421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CuadroTexto 64">
              <a:extLst>
                <a:ext uri="{FF2B5EF4-FFF2-40B4-BE49-F238E27FC236}">
                  <a16:creationId xmlns:a16="http://schemas.microsoft.com/office/drawing/2014/main" id="{2F0B8D43-E458-BB41-9772-99AE8678391A}"/>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73" name="Conector recto de flecha 68">
              <a:extLst>
                <a:ext uri="{FF2B5EF4-FFF2-40B4-BE49-F238E27FC236}">
                  <a16:creationId xmlns:a16="http://schemas.microsoft.com/office/drawing/2014/main" id="{7FB693CF-B5A0-644A-9F2D-E477B5B95714}"/>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grpSp>
      <p:pic>
        <p:nvPicPr>
          <p:cNvPr id="80" name="Picture 79">
            <a:extLst>
              <a:ext uri="{FF2B5EF4-FFF2-40B4-BE49-F238E27FC236}">
                <a16:creationId xmlns:a16="http://schemas.microsoft.com/office/drawing/2014/main" id="{BF9E5CC2-23C1-EE4D-9A76-980F9930643B}"/>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82" name="Tabla 58">
            <a:extLst>
              <a:ext uri="{FF2B5EF4-FFF2-40B4-BE49-F238E27FC236}">
                <a16:creationId xmlns:a16="http://schemas.microsoft.com/office/drawing/2014/main" id="{03B2F5EB-403A-2344-B38D-9DF60B1A946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805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1" name="Forma libre 73">
            <a:extLst>
              <a:ext uri="{FF2B5EF4-FFF2-40B4-BE49-F238E27FC236}">
                <a16:creationId xmlns:a16="http://schemas.microsoft.com/office/drawing/2014/main" id="{C3602357-EDD4-3B4A-8BE4-FBDC983DBA5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35880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0" y="1836815"/>
            <a:ext cx="2951807" cy="2361630"/>
          </a:xfrm>
          <a:prstGeom prst="wedgeEllipseCallout">
            <a:avLst>
              <a:gd name="adj1" fmla="val -55787"/>
              <a:gd name="adj2" fmla="val 630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Usaremos un SIG (Sistema de Información Geográfica ) llamado QGIS para manejar la información espacial</a:t>
            </a:r>
            <a:endParaRPr lang="es-ES" sz="1600" dirty="0">
              <a:solidFill>
                <a:schemeClr val="accent6">
                  <a:lumMod val="75000"/>
                </a:schemeClr>
              </a:solidFill>
              <a:latin typeface="Arial"/>
              <a:cs typeface="Arial"/>
            </a:endParaRPr>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57411D71-9168-C148-8A8C-BCB68DA9FDCB}"/>
              </a:ext>
            </a:extLst>
          </p:cNvPr>
          <p:cNvGraphicFramePr>
            <a:graphicFrameLocks noGrp="1"/>
          </p:cNvGraphicFramePr>
          <p:nvPr>
            <p:extLst>
              <p:ext uri="{D42A27DB-BD31-4B8C-83A1-F6EECF244321}">
                <p14:modId xmlns:p14="http://schemas.microsoft.com/office/powerpoint/2010/main" val="4187069816"/>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7AB90321-05BD-9B48-8EA9-24F8415C31C7}"/>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4E1420D5-ADA4-A84D-B566-770CD67990D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6AC6AE80-B719-914E-AD2A-184C2A085A85}"/>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D2CA137F-491A-DC44-8270-88527B7FE1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0D18273A-364E-B245-880A-B413B606183C}"/>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0ABF824A-089E-0D4F-961E-EB370C630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C98ACF60-F1C2-2341-9D8D-4B6DB27B2529}"/>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B31E46D0-98CD-2B4B-8B55-84D4F85C3F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285398B4-3E50-734E-A0ED-C751F6F4A3DD}"/>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0" name="Conector recto de flecha 59">
            <a:extLst>
              <a:ext uri="{FF2B5EF4-FFF2-40B4-BE49-F238E27FC236}">
                <a16:creationId xmlns:a16="http://schemas.microsoft.com/office/drawing/2014/main" id="{F301D1A1-BF41-FC42-BF71-FFD4844C2C7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2" name="Picture 101">
            <a:extLst>
              <a:ext uri="{FF2B5EF4-FFF2-40B4-BE49-F238E27FC236}">
                <a16:creationId xmlns:a16="http://schemas.microsoft.com/office/drawing/2014/main" id="{9CEF703A-07CC-6349-9AD2-CCC96D5CE810}"/>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5" name="Llamada ovalada 74"/>
          <p:cNvSpPr/>
          <p:nvPr/>
        </p:nvSpPr>
        <p:spPr>
          <a:xfrm>
            <a:off x="3805708" y="4332662"/>
            <a:ext cx="2951807" cy="2361630"/>
          </a:xfrm>
          <a:prstGeom prst="wedgeEllipseCallout">
            <a:avLst>
              <a:gd name="adj1" fmla="val 17394"/>
              <a:gd name="adj2" fmla="val 6124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Y un entorno de programación denominado </a:t>
            </a:r>
            <a:r>
              <a:rPr lang="es-ES_tradnl" sz="1600" b="1" dirty="0">
                <a:solidFill>
                  <a:schemeClr val="accent6">
                    <a:lumMod val="75000"/>
                  </a:schemeClr>
                </a:solidFill>
                <a:latin typeface="Arial"/>
                <a:cs typeface="Arial"/>
              </a:rPr>
              <a:t>R </a:t>
            </a:r>
            <a:r>
              <a:rPr lang="es-ES_tradnl" sz="1600" dirty="0">
                <a:solidFill>
                  <a:schemeClr val="accent6">
                    <a:lumMod val="75000"/>
                  </a:schemeClr>
                </a:solidFill>
                <a:latin typeface="Arial"/>
                <a:cs typeface="Arial"/>
              </a:rPr>
              <a:t>(implementado en un software llamado </a:t>
            </a:r>
            <a:r>
              <a:rPr lang="es-ES_tradnl" sz="1600" b="1" dirty="0" err="1">
                <a:solidFill>
                  <a:schemeClr val="accent6">
                    <a:lumMod val="75000"/>
                  </a:schemeClr>
                </a:solidFill>
                <a:latin typeface="Arial"/>
                <a:cs typeface="Arial"/>
              </a:rPr>
              <a:t>Rstudio</a:t>
            </a:r>
            <a:r>
              <a:rPr lang="es-ES_tradnl" sz="1600" dirty="0">
                <a:solidFill>
                  <a:schemeClr val="accent6">
                    <a:lumMod val="75000"/>
                  </a:schemeClr>
                </a:solidFill>
                <a:latin typeface="Arial"/>
                <a:cs typeface="Arial"/>
              </a:rPr>
              <a:t>) para construir la gráfica</a:t>
            </a:r>
            <a:endParaRPr lang="es-ES" sz="1600" dirty="0">
              <a:solidFill>
                <a:schemeClr val="accent6">
                  <a:lumMod val="75000"/>
                </a:schemeClr>
              </a:solidFill>
              <a:latin typeface="Arial"/>
              <a:cs typeface="Arial"/>
            </a:endParaRPr>
          </a:p>
        </p:txBody>
      </p:sp>
      <p:graphicFrame>
        <p:nvGraphicFramePr>
          <p:cNvPr id="104" name="Tabla 58">
            <a:extLst>
              <a:ext uri="{FF2B5EF4-FFF2-40B4-BE49-F238E27FC236}">
                <a16:creationId xmlns:a16="http://schemas.microsoft.com/office/drawing/2014/main" id="{47231B40-3D69-9C4A-8B78-BE12610C9C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150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41"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9" name="Forma libre 73">
            <a:extLst>
              <a:ext uri="{FF2B5EF4-FFF2-40B4-BE49-F238E27FC236}">
                <a16:creationId xmlns:a16="http://schemas.microsoft.com/office/drawing/2014/main" id="{04FF7BC1-33C4-1843-ABCB-68AEDDB827A0}"/>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544515"/>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6D6308F7-A530-4545-9960-82C362785BD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EAC75643-C3AB-1E49-AB57-331A6F1E65AC}"/>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7CF43AFE-8955-714D-A272-77200EF30FE2}"/>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16509D33-37E3-EB49-AE1A-27C968C8631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A87D676C-90F6-204A-A55D-CD8A0096F0E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793C6514-1D64-3446-8A74-7039DE442E7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190311AC-3154-1244-97F6-3B7D396C335F}"/>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1AAE1F25-1F6C-344F-BD21-404BE97F29B1}"/>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F9271833-8A9A-D44D-9A3F-1F83EFBC47D5}"/>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39B9CFE2-558E-534D-9CC3-A2CBB3CCCB80}"/>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98" name="Conector recto de flecha 59">
            <a:extLst>
              <a:ext uri="{FF2B5EF4-FFF2-40B4-BE49-F238E27FC236}">
                <a16:creationId xmlns:a16="http://schemas.microsoft.com/office/drawing/2014/main" id="{8AFFB01B-DC27-2D4D-83BF-08589439BA07}"/>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F80A44D6-93A2-604D-87A9-AE2FF73A4070}"/>
              </a:ext>
            </a:extLst>
          </p:cNvPr>
          <p:cNvPicPr>
            <a:picLocks noChangeAspect="1"/>
          </p:cNvPicPr>
          <p:nvPr/>
        </p:nvPicPr>
        <p:blipFill>
          <a:blip r:embed="rId8"/>
          <a:stretch>
            <a:fillRect/>
          </a:stretch>
        </p:blipFill>
        <p:spPr>
          <a:xfrm>
            <a:off x="6565709" y="4542136"/>
            <a:ext cx="2315191" cy="1560653"/>
          </a:xfrm>
          <a:prstGeom prst="rect">
            <a:avLst/>
          </a:prstGeom>
        </p:spPr>
      </p:pic>
      <p:graphicFrame>
        <p:nvGraphicFramePr>
          <p:cNvPr id="101" name="Tabla 58">
            <a:extLst>
              <a:ext uri="{FF2B5EF4-FFF2-40B4-BE49-F238E27FC236}">
                <a16:creationId xmlns:a16="http://schemas.microsoft.com/office/drawing/2014/main" id="{60EEB34A-2E15-BB4C-8AE9-353ABE491B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grpSp>
        <p:nvGrpSpPr>
          <p:cNvPr id="14" name="Agrupar 13"/>
          <p:cNvGrpSpPr/>
          <p:nvPr/>
        </p:nvGrpSpPr>
        <p:grpSpPr>
          <a:xfrm>
            <a:off x="2974956" y="2511954"/>
            <a:ext cx="4805664" cy="3844831"/>
            <a:chOff x="2974956" y="2511954"/>
            <a:chExt cx="4805664" cy="3844831"/>
          </a:xfrm>
        </p:grpSpPr>
        <p:sp>
          <p:nvSpPr>
            <p:cNvPr id="75" name="Llamada ovalada 74"/>
            <p:cNvSpPr/>
            <p:nvPr/>
          </p:nvSpPr>
          <p:spPr>
            <a:xfrm>
              <a:off x="2974956" y="2511954"/>
              <a:ext cx="4805664" cy="3844831"/>
            </a:xfrm>
            <a:prstGeom prst="wedgeEllipseCallout">
              <a:avLst>
                <a:gd name="adj1" fmla="val 12425"/>
                <a:gd name="adj2" fmla="val 6520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un SIG la información espacial puede representarse siguiendo un modelo “vectorial” o “</a:t>
              </a:r>
              <a:r>
                <a:rPr lang="es-ES_tradnl" sz="1600" dirty="0" err="1">
                  <a:solidFill>
                    <a:schemeClr val="accent6">
                      <a:lumMod val="75000"/>
                    </a:schemeClr>
                  </a:solidFill>
                  <a:latin typeface="Arial"/>
                  <a:cs typeface="Arial"/>
                </a:rPr>
                <a:t>raster</a:t>
              </a:r>
              <a:r>
                <a:rPr lang="es-ES_tradnl" sz="1600" dirty="0">
                  <a:solidFill>
                    <a:schemeClr val="accent6">
                      <a:lumMod val="75000"/>
                    </a:schemeClr>
                  </a:solidFill>
                  <a:latin typeface="Arial"/>
                  <a:cs typeface="Arial"/>
                </a:rPr>
                <a:t>”</a:t>
              </a: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 sz="1600" dirty="0">
                <a:solidFill>
                  <a:schemeClr val="accent6">
                    <a:lumMod val="75000"/>
                  </a:schemeClr>
                </a:solidFill>
                <a:latin typeface="Arial"/>
                <a:cs typeface="Arial"/>
              </a:endParaRPr>
            </a:p>
          </p:txBody>
        </p:sp>
        <p:pic>
          <p:nvPicPr>
            <p:cNvPr id="13" name="Imagen 12"/>
            <p:cNvPicPr>
              <a:picLocks noChangeAspect="1"/>
            </p:cNvPicPr>
            <p:nvPr/>
          </p:nvPicPr>
          <p:blipFill>
            <a:blip r:embed="rId9"/>
            <a:stretch>
              <a:fillRect/>
            </a:stretch>
          </p:blipFill>
          <p:spPr>
            <a:xfrm>
              <a:off x="4054702" y="3911451"/>
              <a:ext cx="2800581" cy="2072430"/>
            </a:xfrm>
            <a:prstGeom prst="rect">
              <a:avLst/>
            </a:prstGeom>
          </p:spPr>
        </p:pic>
      </p:grpSp>
    </p:spTree>
    <p:extLst>
      <p:ext uri="{BB962C8B-B14F-4D97-AF65-F5344CB8AC3E}">
        <p14:creationId xmlns:p14="http://schemas.microsoft.com/office/powerpoint/2010/main" val="15865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07" y="1115859"/>
            <a:ext cx="6744976" cy="3799156"/>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84" name="Llamada ovalada 83"/>
          <p:cNvSpPr/>
          <p:nvPr/>
        </p:nvSpPr>
        <p:spPr>
          <a:xfrm>
            <a:off x="4860032" y="4633205"/>
            <a:ext cx="3181058"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Tanto es así que podemos construir una gráfica como ésta</a:t>
            </a:r>
          </a:p>
        </p:txBody>
      </p:sp>
    </p:spTree>
    <p:extLst>
      <p:ext uri="{BB962C8B-B14F-4D97-AF65-F5344CB8AC3E}">
        <p14:creationId xmlns:p14="http://schemas.microsoft.com/office/powerpoint/2010/main" val="10168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2" name="Forma libre 73">
            <a:extLst>
              <a:ext uri="{FF2B5EF4-FFF2-40B4-BE49-F238E27FC236}">
                <a16:creationId xmlns:a16="http://schemas.microsoft.com/office/drawing/2014/main" id="{6C4FCA5F-730F-7F46-9FB9-07CF4191B24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42338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B63DDF84-4402-594E-A66C-15BF689140E0}"/>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41" name="Group 140">
            <a:extLst>
              <a:ext uri="{FF2B5EF4-FFF2-40B4-BE49-F238E27FC236}">
                <a16:creationId xmlns:a16="http://schemas.microsoft.com/office/drawing/2014/main" id="{34CCBD3D-CDCD-8A4E-A61E-A41350D109D4}"/>
              </a:ext>
            </a:extLst>
          </p:cNvPr>
          <p:cNvGrpSpPr/>
          <p:nvPr/>
        </p:nvGrpSpPr>
        <p:grpSpPr>
          <a:xfrm>
            <a:off x="5519858" y="1372467"/>
            <a:ext cx="2394214" cy="439616"/>
            <a:chOff x="5584594" y="1372467"/>
            <a:chExt cx="2394214" cy="439616"/>
          </a:xfrm>
        </p:grpSpPr>
        <p:sp>
          <p:nvSpPr>
            <p:cNvPr id="142" name="CuadroTexto 63">
              <a:extLst>
                <a:ext uri="{FF2B5EF4-FFF2-40B4-BE49-F238E27FC236}">
                  <a16:creationId xmlns:a16="http://schemas.microsoft.com/office/drawing/2014/main" id="{71DF0BA9-FD80-024B-A1A8-D85759DB9CC3}"/>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43" name="CuadroTexto 64">
              <a:extLst>
                <a:ext uri="{FF2B5EF4-FFF2-40B4-BE49-F238E27FC236}">
                  <a16:creationId xmlns:a16="http://schemas.microsoft.com/office/drawing/2014/main" id="{A1E7FAC3-129F-7E43-9A1D-DBE5F60C413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44" name="CuadroTexto 65">
              <a:extLst>
                <a:ext uri="{FF2B5EF4-FFF2-40B4-BE49-F238E27FC236}">
                  <a16:creationId xmlns:a16="http://schemas.microsoft.com/office/drawing/2014/main" id="{02B4E272-634F-9B48-818F-2A3AE6FC28C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45" name="Conector recto de flecha 66">
              <a:extLst>
                <a:ext uri="{FF2B5EF4-FFF2-40B4-BE49-F238E27FC236}">
                  <a16:creationId xmlns:a16="http://schemas.microsoft.com/office/drawing/2014/main" id="{93803E02-60A4-354C-8E5C-49F3BACE4C25}"/>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6" name="Conector recto de flecha 67">
              <a:extLst>
                <a:ext uri="{FF2B5EF4-FFF2-40B4-BE49-F238E27FC236}">
                  <a16:creationId xmlns:a16="http://schemas.microsoft.com/office/drawing/2014/main" id="{BBA81780-4DAC-B249-88E9-5F6F5EF2E71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7" name="Conector recto de flecha 68">
              <a:extLst>
                <a:ext uri="{FF2B5EF4-FFF2-40B4-BE49-F238E27FC236}">
                  <a16:creationId xmlns:a16="http://schemas.microsoft.com/office/drawing/2014/main" id="{B60DA551-C699-794D-8DA9-7A9F984B4593}"/>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8" name="CuadroTexto 64">
              <a:extLst>
                <a:ext uri="{FF2B5EF4-FFF2-40B4-BE49-F238E27FC236}">
                  <a16:creationId xmlns:a16="http://schemas.microsoft.com/office/drawing/2014/main" id="{3CD33065-C1A2-4245-8FD1-803F400CE58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49" name="Conector recto de flecha 68">
              <a:extLst>
                <a:ext uri="{FF2B5EF4-FFF2-40B4-BE49-F238E27FC236}">
                  <a16:creationId xmlns:a16="http://schemas.microsoft.com/office/drawing/2014/main" id="{6D62E485-4E89-F34B-A189-1C82D7A83E0B}"/>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1" name="Conector recto de flecha 59">
            <a:extLst>
              <a:ext uri="{FF2B5EF4-FFF2-40B4-BE49-F238E27FC236}">
                <a16:creationId xmlns:a16="http://schemas.microsoft.com/office/drawing/2014/main" id="{3448A8CC-A1EB-834E-8752-951BAEC3EF40}"/>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3" name="Picture 152">
            <a:extLst>
              <a:ext uri="{FF2B5EF4-FFF2-40B4-BE49-F238E27FC236}">
                <a16:creationId xmlns:a16="http://schemas.microsoft.com/office/drawing/2014/main" id="{6AFBE6C1-18F8-AE49-B5AD-B19C3EB2261E}"/>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nuestro caso el mapa de biomas y el de punto son vectoriales mientras que los de clima son </a:t>
            </a:r>
            <a:r>
              <a:rPr lang="es-ES_tradnl" sz="1600" dirty="0" err="1">
                <a:solidFill>
                  <a:schemeClr val="accent6">
                    <a:lumMod val="75000"/>
                  </a:schemeClr>
                </a:solidFill>
                <a:latin typeface="Arial"/>
                <a:cs typeface="Arial"/>
              </a:rPr>
              <a:t>raster</a:t>
            </a:r>
            <a:endParaRPr lang="es-ES" sz="1600" dirty="0">
              <a:solidFill>
                <a:schemeClr val="accent6">
                  <a:lumMod val="75000"/>
                </a:schemeClr>
              </a:solidFill>
              <a:latin typeface="Arial"/>
              <a:cs typeface="Arial"/>
            </a:endParaRPr>
          </a:p>
        </p:txBody>
      </p:sp>
      <p:graphicFrame>
        <p:nvGraphicFramePr>
          <p:cNvPr id="154" name="Tabla 58">
            <a:extLst>
              <a:ext uri="{FF2B5EF4-FFF2-40B4-BE49-F238E27FC236}">
                <a16:creationId xmlns:a16="http://schemas.microsoft.com/office/drawing/2014/main" id="{4E036946-123E-BD4F-A431-F697E621D07F}"/>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393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3" name="Forma libre 73">
            <a:extLst>
              <a:ext uri="{FF2B5EF4-FFF2-40B4-BE49-F238E27FC236}">
                <a16:creationId xmlns:a16="http://schemas.microsoft.com/office/drawing/2014/main" id="{9170FA3E-2FDE-C342-A26F-DAD2501599C2}"/>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37757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C2EF421A-F57A-1847-9523-4323D735CDDF}"/>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50" name="Group 149">
            <a:extLst>
              <a:ext uri="{FF2B5EF4-FFF2-40B4-BE49-F238E27FC236}">
                <a16:creationId xmlns:a16="http://schemas.microsoft.com/office/drawing/2014/main" id="{9AE1FF3E-0B0C-8D47-A58D-AD709F805041}"/>
              </a:ext>
            </a:extLst>
          </p:cNvPr>
          <p:cNvGrpSpPr/>
          <p:nvPr/>
        </p:nvGrpSpPr>
        <p:grpSpPr>
          <a:xfrm>
            <a:off x="5519858" y="1372467"/>
            <a:ext cx="2394214" cy="439616"/>
            <a:chOff x="5584594" y="1372467"/>
            <a:chExt cx="2394214" cy="439616"/>
          </a:xfrm>
        </p:grpSpPr>
        <p:sp>
          <p:nvSpPr>
            <p:cNvPr id="151" name="CuadroTexto 63">
              <a:extLst>
                <a:ext uri="{FF2B5EF4-FFF2-40B4-BE49-F238E27FC236}">
                  <a16:creationId xmlns:a16="http://schemas.microsoft.com/office/drawing/2014/main" id="{D73E3838-B15C-5245-9440-9DD603C2980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52" name="CuadroTexto 64">
              <a:extLst>
                <a:ext uri="{FF2B5EF4-FFF2-40B4-BE49-F238E27FC236}">
                  <a16:creationId xmlns:a16="http://schemas.microsoft.com/office/drawing/2014/main" id="{D2344E09-98B0-634A-A6C9-7AD60A9A2EE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53" name="CuadroTexto 65">
              <a:extLst>
                <a:ext uri="{FF2B5EF4-FFF2-40B4-BE49-F238E27FC236}">
                  <a16:creationId xmlns:a16="http://schemas.microsoft.com/office/drawing/2014/main" id="{228E6487-CDB9-424D-A89A-AC7983F4F7B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54" name="Conector recto de flecha 66">
              <a:extLst>
                <a:ext uri="{FF2B5EF4-FFF2-40B4-BE49-F238E27FC236}">
                  <a16:creationId xmlns:a16="http://schemas.microsoft.com/office/drawing/2014/main" id="{318A96DB-CB50-9444-830B-9F4E7412AAC2}"/>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5" name="Conector recto de flecha 67">
              <a:extLst>
                <a:ext uri="{FF2B5EF4-FFF2-40B4-BE49-F238E27FC236}">
                  <a16:creationId xmlns:a16="http://schemas.microsoft.com/office/drawing/2014/main" id="{5EA237A0-5AE7-EA4E-9DE3-5727546DC2C3}"/>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6" name="Conector recto de flecha 68">
              <a:extLst>
                <a:ext uri="{FF2B5EF4-FFF2-40B4-BE49-F238E27FC236}">
                  <a16:creationId xmlns:a16="http://schemas.microsoft.com/office/drawing/2014/main" id="{5E5B334C-F03C-E04C-A460-A5D4A2C94C46}"/>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57" name="CuadroTexto 64">
              <a:extLst>
                <a:ext uri="{FF2B5EF4-FFF2-40B4-BE49-F238E27FC236}">
                  <a16:creationId xmlns:a16="http://schemas.microsoft.com/office/drawing/2014/main" id="{2F24A3CE-8EDF-2C4B-B6F3-54D9BF41A4F4}"/>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58" name="Conector recto de flecha 68">
              <a:extLst>
                <a:ext uri="{FF2B5EF4-FFF2-40B4-BE49-F238E27FC236}">
                  <a16:creationId xmlns:a16="http://schemas.microsoft.com/office/drawing/2014/main" id="{3EBA9B0C-D5BA-EA4D-979E-B0C40E666D0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1" name="Llamada ovalada 160"/>
          <p:cNvSpPr/>
          <p:nvPr/>
        </p:nvSpPr>
        <p:spPr>
          <a:xfrm>
            <a:off x="6798165" y="538830"/>
            <a:ext cx="2118527" cy="1595458"/>
          </a:xfrm>
          <a:prstGeom prst="wedgeEllipseCallout">
            <a:avLst>
              <a:gd name="adj1" fmla="val 55193"/>
              <a:gd name="adj2" fmla="val 6998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puntos será creado usando QGIS</a:t>
            </a:r>
            <a:endParaRPr lang="es-ES" sz="1600" dirty="0">
              <a:solidFill>
                <a:schemeClr val="accent6">
                  <a:lumMod val="75000"/>
                </a:schemeClr>
              </a:solidFill>
              <a:latin typeface="Arial"/>
              <a:cs typeface="Arial"/>
            </a:endParaRPr>
          </a:p>
        </p:txBody>
      </p:sp>
      <p:cxnSp>
        <p:nvCxnSpPr>
          <p:cNvPr id="160" name="Conector recto de flecha 59">
            <a:extLst>
              <a:ext uri="{FF2B5EF4-FFF2-40B4-BE49-F238E27FC236}">
                <a16:creationId xmlns:a16="http://schemas.microsoft.com/office/drawing/2014/main" id="{15116CFA-5784-294D-80B0-D03967872FD2}"/>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4" name="Picture 163">
            <a:extLst>
              <a:ext uri="{FF2B5EF4-FFF2-40B4-BE49-F238E27FC236}">
                <a16:creationId xmlns:a16="http://schemas.microsoft.com/office/drawing/2014/main" id="{EFBC16A6-2252-5140-ABD5-8BF1FA1D4004}"/>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Otro aspecto fundamental es conocer el origen de la información que vamos a utilizar</a:t>
            </a:r>
            <a:endParaRPr lang="es-ES" sz="1600" dirty="0">
              <a:solidFill>
                <a:schemeClr val="accent6">
                  <a:lumMod val="75000"/>
                </a:schemeClr>
              </a:solidFill>
              <a:latin typeface="Arial"/>
              <a:cs typeface="Arial"/>
            </a:endParaRPr>
          </a:p>
        </p:txBody>
      </p:sp>
      <p:graphicFrame>
        <p:nvGraphicFramePr>
          <p:cNvPr id="165" name="Tabla 58">
            <a:extLst>
              <a:ext uri="{FF2B5EF4-FFF2-40B4-BE49-F238E27FC236}">
                <a16:creationId xmlns:a16="http://schemas.microsoft.com/office/drawing/2014/main" id="{459E2232-1706-6843-B97B-280E4B01C577}"/>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Los mapas de clima proceden de una iniciativa llamada </a:t>
            </a:r>
            <a:r>
              <a:rPr lang="es-ES_tradnl" sz="1600" dirty="0" err="1">
                <a:solidFill>
                  <a:schemeClr val="accent6">
                    <a:lumMod val="75000"/>
                  </a:schemeClr>
                </a:solidFill>
                <a:latin typeface="Arial"/>
                <a:cs typeface="Arial"/>
              </a:rPr>
              <a:t>WorldClim</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16313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76" grpId="0" animBg="1"/>
      <p:bldP spid="16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3" name="Forma libre 73">
            <a:extLst>
              <a:ext uri="{FF2B5EF4-FFF2-40B4-BE49-F238E27FC236}">
                <a16:creationId xmlns:a16="http://schemas.microsoft.com/office/drawing/2014/main" id="{C4DA4636-734E-294A-BAB2-5FA400DAC505}"/>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4228"/>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FA248315-01C5-8342-A7BF-300F724DF8CD}"/>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1" name="Group 160">
            <a:extLst>
              <a:ext uri="{FF2B5EF4-FFF2-40B4-BE49-F238E27FC236}">
                <a16:creationId xmlns:a16="http://schemas.microsoft.com/office/drawing/2014/main" id="{79278A6C-EAA2-CA42-85DF-0782EB989A51}"/>
              </a:ext>
            </a:extLst>
          </p:cNvPr>
          <p:cNvGrpSpPr/>
          <p:nvPr/>
        </p:nvGrpSpPr>
        <p:grpSpPr>
          <a:xfrm>
            <a:off x="5519858" y="1372467"/>
            <a:ext cx="2394214" cy="439616"/>
            <a:chOff x="5584594" y="1372467"/>
            <a:chExt cx="2394214" cy="439616"/>
          </a:xfrm>
        </p:grpSpPr>
        <p:sp>
          <p:nvSpPr>
            <p:cNvPr id="163" name="CuadroTexto 63">
              <a:extLst>
                <a:ext uri="{FF2B5EF4-FFF2-40B4-BE49-F238E27FC236}">
                  <a16:creationId xmlns:a16="http://schemas.microsoft.com/office/drawing/2014/main" id="{95FEF4C1-CA92-B14A-8B0A-A3F6194FDD7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4" name="CuadroTexto 64">
              <a:extLst>
                <a:ext uri="{FF2B5EF4-FFF2-40B4-BE49-F238E27FC236}">
                  <a16:creationId xmlns:a16="http://schemas.microsoft.com/office/drawing/2014/main" id="{B800D2F9-5B44-3547-BF77-4E07A58ABC5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5" name="CuadroTexto 65">
              <a:extLst>
                <a:ext uri="{FF2B5EF4-FFF2-40B4-BE49-F238E27FC236}">
                  <a16:creationId xmlns:a16="http://schemas.microsoft.com/office/drawing/2014/main" id="{43C1CF09-4339-F744-AF2B-DD6657AB01A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6" name="Conector recto de flecha 66">
              <a:extLst>
                <a:ext uri="{FF2B5EF4-FFF2-40B4-BE49-F238E27FC236}">
                  <a16:creationId xmlns:a16="http://schemas.microsoft.com/office/drawing/2014/main" id="{C0BB9493-CD3D-274D-8866-CED67E6619F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7" name="Conector recto de flecha 67">
              <a:extLst>
                <a:ext uri="{FF2B5EF4-FFF2-40B4-BE49-F238E27FC236}">
                  <a16:creationId xmlns:a16="http://schemas.microsoft.com/office/drawing/2014/main" id="{FEBFC3C4-7BFC-BE43-9227-39099EEFE36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8">
              <a:extLst>
                <a:ext uri="{FF2B5EF4-FFF2-40B4-BE49-F238E27FC236}">
                  <a16:creationId xmlns:a16="http://schemas.microsoft.com/office/drawing/2014/main" id="{8A1AC054-A855-EC4F-96B3-E7536A81FABA}"/>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9" name="CuadroTexto 64">
              <a:extLst>
                <a:ext uri="{FF2B5EF4-FFF2-40B4-BE49-F238E27FC236}">
                  <a16:creationId xmlns:a16="http://schemas.microsoft.com/office/drawing/2014/main" id="{B351D95E-80F9-F740-9245-A63175FA103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0" name="Conector recto de flecha 68">
              <a:extLst>
                <a:ext uri="{FF2B5EF4-FFF2-40B4-BE49-F238E27FC236}">
                  <a16:creationId xmlns:a16="http://schemas.microsoft.com/office/drawing/2014/main" id="{280D04CF-B3FB-E442-813A-215F2A6D39B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72" name="Conector recto de flecha 59">
            <a:extLst>
              <a:ext uri="{FF2B5EF4-FFF2-40B4-BE49-F238E27FC236}">
                <a16:creationId xmlns:a16="http://schemas.microsoft.com/office/drawing/2014/main" id="{F71A9583-F3C3-AF4A-BF44-37241B7DABB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4" name="Picture 173">
            <a:extLst>
              <a:ext uri="{FF2B5EF4-FFF2-40B4-BE49-F238E27FC236}">
                <a16:creationId xmlns:a16="http://schemas.microsoft.com/office/drawing/2014/main" id="{69A97665-1677-8B42-A6EA-F500CC426D49}"/>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4670176" y="4394953"/>
            <a:ext cx="2350095" cy="1880222"/>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biomas procede de un proyecto llamado RESOLVE</a:t>
            </a:r>
            <a:endParaRPr lang="es-ES" sz="1600" dirty="0">
              <a:solidFill>
                <a:schemeClr val="accent6">
                  <a:lumMod val="75000"/>
                </a:schemeClr>
              </a:solidFill>
              <a:latin typeface="Arial"/>
              <a:cs typeface="Arial"/>
            </a:endParaRPr>
          </a:p>
        </p:txBody>
      </p:sp>
      <p:graphicFrame>
        <p:nvGraphicFramePr>
          <p:cNvPr id="175" name="Tabla 58">
            <a:extLst>
              <a:ext uri="{FF2B5EF4-FFF2-40B4-BE49-F238E27FC236}">
                <a16:creationId xmlns:a16="http://schemas.microsoft.com/office/drawing/2014/main" id="{AEC12B79-957B-7645-8670-C87892A76269}"/>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424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9" name="Forma libre 73">
            <a:extLst>
              <a:ext uri="{FF2B5EF4-FFF2-40B4-BE49-F238E27FC236}">
                <a16:creationId xmlns:a16="http://schemas.microsoft.com/office/drawing/2014/main" id="{1064E097-D0EE-3C4F-8BA9-29898B291F3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0" name="Picture 189">
            <a:extLst>
              <a:ext uri="{FF2B5EF4-FFF2-40B4-BE49-F238E27FC236}">
                <a16:creationId xmlns:a16="http://schemas.microsoft.com/office/drawing/2014/main" id="{34EBC12C-A2C8-FA46-AEA6-7CA61DCC20BD}"/>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3743216" y="3800321"/>
            <a:ext cx="3277055" cy="2474853"/>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La asignación de los valores de clima a cada punto también se hace en QGIS e implica extraer el valor de los mapas de temperatura y precipitación a cada punto</a:t>
            </a:r>
            <a:endParaRPr lang="es-ES" sz="1600" dirty="0">
              <a:solidFill>
                <a:schemeClr val="accent6">
                  <a:lumMod val="75000"/>
                </a:schemeClr>
              </a:solidFill>
              <a:latin typeface="Arial"/>
              <a:cs typeface="Arial"/>
            </a:endParaRPr>
          </a:p>
        </p:txBody>
      </p:sp>
      <p:graphicFrame>
        <p:nvGraphicFramePr>
          <p:cNvPr id="191" name="Tabla 58">
            <a:extLst>
              <a:ext uri="{FF2B5EF4-FFF2-40B4-BE49-F238E27FC236}">
                <a16:creationId xmlns:a16="http://schemas.microsoft.com/office/drawing/2014/main" id="{AB11D8B9-FA12-454C-B614-945BC0A1D7B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4870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5" name="Forma libre 73">
            <a:extLst>
              <a:ext uri="{FF2B5EF4-FFF2-40B4-BE49-F238E27FC236}">
                <a16:creationId xmlns:a16="http://schemas.microsoft.com/office/drawing/2014/main" id="{36927152-680E-4340-A3AE-B34A96E82748}"/>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6" name="Llamada ovalada 75"/>
          <p:cNvSpPr/>
          <p:nvPr/>
        </p:nvSpPr>
        <p:spPr>
          <a:xfrm>
            <a:off x="2922044" y="4097343"/>
            <a:ext cx="2871853" cy="2168842"/>
          </a:xfrm>
          <a:prstGeom prst="wedgeEllipseCallout">
            <a:avLst>
              <a:gd name="adj1" fmla="val -46577"/>
              <a:gd name="adj2" fmla="val 7493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Para añadir un campo con el color que tendrá cada punto también usaremos QGIS.</a:t>
            </a:r>
            <a:endParaRPr lang="es-ES" sz="1600" dirty="0">
              <a:solidFill>
                <a:schemeClr val="accent6">
                  <a:lumMod val="75000"/>
                </a:schemeClr>
              </a:solidFill>
              <a:latin typeface="Arial"/>
              <a:cs typeface="Arial"/>
            </a:endParaRPr>
          </a:p>
        </p:txBody>
      </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Rombo 139">
            <a:extLst>
              <a:ext uri="{FF2B5EF4-FFF2-40B4-BE49-F238E27FC236}">
                <a16:creationId xmlns:a16="http://schemas.microsoft.com/office/drawing/2014/main" id="{77EA0FF0-E218-D645-A2E8-5BAAFD41DB35}"/>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pic>
        <p:nvPicPr>
          <p:cNvPr id="156" name="Picture 155">
            <a:extLst>
              <a:ext uri="{FF2B5EF4-FFF2-40B4-BE49-F238E27FC236}">
                <a16:creationId xmlns:a16="http://schemas.microsoft.com/office/drawing/2014/main" id="{9C0F0381-5339-F34B-86C4-6C0C2E0BEA2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57" name="Tabla 58">
            <a:extLst>
              <a:ext uri="{FF2B5EF4-FFF2-40B4-BE49-F238E27FC236}">
                <a16:creationId xmlns:a16="http://schemas.microsoft.com/office/drawing/2014/main" id="{48349E24-2033-CE47-BEC3-64354078A3E1}"/>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3345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74" name="Forma libre 73"/>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49646"/>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 name="Agrupar 13"/>
          <p:cNvGrpSpPr/>
          <p:nvPr/>
        </p:nvGrpSpPr>
        <p:grpSpPr>
          <a:xfrm>
            <a:off x="7809000" y="524108"/>
            <a:ext cx="1150910" cy="1308430"/>
            <a:chOff x="7404400" y="524108"/>
            <a:chExt cx="1150910" cy="1308430"/>
          </a:xfrm>
        </p:grpSpPr>
        <p:sp>
          <p:nvSpPr>
            <p:cNvPr id="170" name="Rombo 169"/>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1" name="Conector recto de flecha 170"/>
            <p:cNvCxnSpPr>
              <a:endCxn id="170"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Conector recto de flecha 171"/>
            <p:cNvCxnSpPr>
              <a:stCxn id="170"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3" name="Agrupar 172"/>
          <p:cNvGrpSpPr/>
          <p:nvPr/>
        </p:nvGrpSpPr>
        <p:grpSpPr>
          <a:xfrm>
            <a:off x="3993919" y="524108"/>
            <a:ext cx="1356547" cy="4148738"/>
            <a:chOff x="3993919" y="524108"/>
            <a:chExt cx="1356547" cy="4148738"/>
          </a:xfrm>
        </p:grpSpPr>
        <p:sp>
          <p:nvSpPr>
            <p:cNvPr id="174" name="Rombo 173"/>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75" name="Conector recto de flecha 174"/>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6" name="Conector recto de flecha 175"/>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7" name="Forma libre 176"/>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8" name="Forma libre 177"/>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9" name="Forma libre 178"/>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cxnSp>
        <p:nvCxnSpPr>
          <p:cNvPr id="163" name="Conector recto de flecha 59">
            <a:extLst>
              <a:ext uri="{FF2B5EF4-FFF2-40B4-BE49-F238E27FC236}">
                <a16:creationId xmlns:a16="http://schemas.microsoft.com/office/drawing/2014/main" id="{85AA60CA-B378-4949-B9C8-FD2CDEC11666}"/>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ombo 139">
            <a:extLst>
              <a:ext uri="{FF2B5EF4-FFF2-40B4-BE49-F238E27FC236}">
                <a16:creationId xmlns:a16="http://schemas.microsoft.com/office/drawing/2014/main" id="{70633AAC-2D8E-3D43-A876-0837C0B5F5EB}"/>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65" name="Tabla 58">
            <a:extLst>
              <a:ext uri="{FF2B5EF4-FFF2-40B4-BE49-F238E27FC236}">
                <a16:creationId xmlns:a16="http://schemas.microsoft.com/office/drawing/2014/main" id="{7C22D68E-E87E-8B43-B126-ED26FB2BC9EA}"/>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6" name="Group 165">
            <a:extLst>
              <a:ext uri="{FF2B5EF4-FFF2-40B4-BE49-F238E27FC236}">
                <a16:creationId xmlns:a16="http://schemas.microsoft.com/office/drawing/2014/main" id="{A9E9C9F1-A952-8F48-93CB-CC02F48CC8E7}"/>
              </a:ext>
            </a:extLst>
          </p:cNvPr>
          <p:cNvGrpSpPr/>
          <p:nvPr/>
        </p:nvGrpSpPr>
        <p:grpSpPr>
          <a:xfrm>
            <a:off x="5519858" y="1372467"/>
            <a:ext cx="2394214" cy="439616"/>
            <a:chOff x="5584594" y="1372467"/>
            <a:chExt cx="2394214" cy="439616"/>
          </a:xfrm>
        </p:grpSpPr>
        <p:sp>
          <p:nvSpPr>
            <p:cNvPr id="167" name="CuadroTexto 63">
              <a:extLst>
                <a:ext uri="{FF2B5EF4-FFF2-40B4-BE49-F238E27FC236}">
                  <a16:creationId xmlns:a16="http://schemas.microsoft.com/office/drawing/2014/main" id="{2ED45973-005D-9B48-95F7-42B2D8747BE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8" name="CuadroTexto 64">
              <a:extLst>
                <a:ext uri="{FF2B5EF4-FFF2-40B4-BE49-F238E27FC236}">
                  <a16:creationId xmlns:a16="http://schemas.microsoft.com/office/drawing/2014/main" id="{3ED450F2-1651-1547-9C7B-5DBDF134AA5E}"/>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9" name="CuadroTexto 65">
              <a:extLst>
                <a:ext uri="{FF2B5EF4-FFF2-40B4-BE49-F238E27FC236}">
                  <a16:creationId xmlns:a16="http://schemas.microsoft.com/office/drawing/2014/main" id="{66CDEC72-4DB8-DD4C-A87A-18463DFBD2C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0" name="Conector recto de flecha 66">
              <a:extLst>
                <a:ext uri="{FF2B5EF4-FFF2-40B4-BE49-F238E27FC236}">
                  <a16:creationId xmlns:a16="http://schemas.microsoft.com/office/drawing/2014/main" id="{0C2654B0-BFBB-D443-B890-F9532097D609}"/>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67">
              <a:extLst>
                <a:ext uri="{FF2B5EF4-FFF2-40B4-BE49-F238E27FC236}">
                  <a16:creationId xmlns:a16="http://schemas.microsoft.com/office/drawing/2014/main" id="{05907D6B-1D20-3C42-85AF-21B662E24A25}"/>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68">
              <a:extLst>
                <a:ext uri="{FF2B5EF4-FFF2-40B4-BE49-F238E27FC236}">
                  <a16:creationId xmlns:a16="http://schemas.microsoft.com/office/drawing/2014/main" id="{B3A7AF26-BE72-7D4C-AB38-B58E77AE6258}"/>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3" name="CuadroTexto 64">
              <a:extLst>
                <a:ext uri="{FF2B5EF4-FFF2-40B4-BE49-F238E27FC236}">
                  <a16:creationId xmlns:a16="http://schemas.microsoft.com/office/drawing/2014/main" id="{A4A77A8B-D8BD-5F4A-BE3C-95FFD6DA0E1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4" name="Conector recto de flecha 68">
              <a:extLst>
                <a:ext uri="{FF2B5EF4-FFF2-40B4-BE49-F238E27FC236}">
                  <a16:creationId xmlns:a16="http://schemas.microsoft.com/office/drawing/2014/main" id="{4921308B-572A-994C-B0BB-91B06762D7C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85" name="Picture 184">
            <a:extLst>
              <a:ext uri="{FF2B5EF4-FFF2-40B4-BE49-F238E27FC236}">
                <a16:creationId xmlns:a16="http://schemas.microsoft.com/office/drawing/2014/main" id="{501ED706-1DE1-B14F-9541-3C22A53B240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86" name="Tabla 58">
            <a:extLst>
              <a:ext uri="{FF2B5EF4-FFF2-40B4-BE49-F238E27FC236}">
                <a16:creationId xmlns:a16="http://schemas.microsoft.com/office/drawing/2014/main" id="{E7D56D16-5E32-5240-83C2-16894F35F8D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último paso dentro del SIG es exportar la tabla creada a un archivo de texto</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32822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98" name="Rombo 97"/>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89" name="Agrupar 188"/>
          <p:cNvGrpSpPr/>
          <p:nvPr/>
        </p:nvGrpSpPr>
        <p:grpSpPr>
          <a:xfrm flipV="1">
            <a:off x="2639272" y="476672"/>
            <a:ext cx="999469" cy="4524266"/>
            <a:chOff x="2655456" y="476672"/>
            <a:chExt cx="999469" cy="5841537"/>
          </a:xfrm>
        </p:grpSpPr>
        <p:cxnSp>
          <p:nvCxnSpPr>
            <p:cNvPr id="180" name="Conector recto de flecha 179"/>
            <p:cNvCxnSpPr>
              <a:stCxn id="91" idx="1"/>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18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6" name="Llamada ovalada 145"/>
          <p:cNvSpPr/>
          <p:nvPr/>
        </p:nvSpPr>
        <p:spPr>
          <a:xfrm>
            <a:off x="3282140" y="3918019"/>
            <a:ext cx="2834125" cy="1595458"/>
          </a:xfrm>
          <a:prstGeom prst="wedgeEllipseCallout">
            <a:avLst>
              <a:gd name="adj1" fmla="val -45285"/>
              <a:gd name="adj2" fmla="val 12196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Dicha tabla será importada en R donde haremos la gráfica con una serie de comandos</a:t>
            </a:r>
            <a:endParaRPr lang="es-ES" sz="1600" dirty="0">
              <a:solidFill>
                <a:schemeClr val="accent6">
                  <a:lumMod val="75000"/>
                </a:schemeClr>
              </a:solidFill>
              <a:latin typeface="Arial"/>
              <a:cs typeface="Arial"/>
            </a:endParaRPr>
          </a:p>
        </p:txBody>
      </p:sp>
      <p:sp>
        <p:nvSpPr>
          <p:cNvPr id="147" name="Forma libre 73">
            <a:extLst>
              <a:ext uri="{FF2B5EF4-FFF2-40B4-BE49-F238E27FC236}">
                <a16:creationId xmlns:a16="http://schemas.microsoft.com/office/drawing/2014/main" id="{3B8C57E1-68CE-C741-A511-B651E593417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cxnSp>
        <p:nvCxnSpPr>
          <p:cNvPr id="154" name="Conector recto de flecha 59">
            <a:extLst>
              <a:ext uri="{FF2B5EF4-FFF2-40B4-BE49-F238E27FC236}">
                <a16:creationId xmlns:a16="http://schemas.microsoft.com/office/drawing/2014/main" id="{7494DFC9-F437-2B4C-808A-04FC54048E2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55" name="Rombo 139">
            <a:extLst>
              <a:ext uri="{FF2B5EF4-FFF2-40B4-BE49-F238E27FC236}">
                <a16:creationId xmlns:a16="http://schemas.microsoft.com/office/drawing/2014/main" id="{EE5EF222-316B-BA47-A221-9F9CBE5C8710}"/>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56" name="Tabla 58">
            <a:extLst>
              <a:ext uri="{FF2B5EF4-FFF2-40B4-BE49-F238E27FC236}">
                <a16:creationId xmlns:a16="http://schemas.microsoft.com/office/drawing/2014/main" id="{CF473A35-47EE-C34D-8821-D144D5FECCB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0" name="Group 159">
            <a:extLst>
              <a:ext uri="{FF2B5EF4-FFF2-40B4-BE49-F238E27FC236}">
                <a16:creationId xmlns:a16="http://schemas.microsoft.com/office/drawing/2014/main" id="{02523B54-97CA-E74F-9771-33D26DE06AF4}"/>
              </a:ext>
            </a:extLst>
          </p:cNvPr>
          <p:cNvGrpSpPr/>
          <p:nvPr/>
        </p:nvGrpSpPr>
        <p:grpSpPr>
          <a:xfrm>
            <a:off x="5519858" y="1372467"/>
            <a:ext cx="2394214" cy="439616"/>
            <a:chOff x="5584594" y="1372467"/>
            <a:chExt cx="2394214" cy="439616"/>
          </a:xfrm>
        </p:grpSpPr>
        <p:sp>
          <p:nvSpPr>
            <p:cNvPr id="164" name="CuadroTexto 63">
              <a:extLst>
                <a:ext uri="{FF2B5EF4-FFF2-40B4-BE49-F238E27FC236}">
                  <a16:creationId xmlns:a16="http://schemas.microsoft.com/office/drawing/2014/main" id="{D70D2286-E91E-D041-94AE-B241AEF0B63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5" name="CuadroTexto 64">
              <a:extLst>
                <a:ext uri="{FF2B5EF4-FFF2-40B4-BE49-F238E27FC236}">
                  <a16:creationId xmlns:a16="http://schemas.microsoft.com/office/drawing/2014/main" id="{B7E2AF15-1B8B-124B-84A2-62CF717419D3}"/>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6" name="CuadroTexto 65">
              <a:extLst>
                <a:ext uri="{FF2B5EF4-FFF2-40B4-BE49-F238E27FC236}">
                  <a16:creationId xmlns:a16="http://schemas.microsoft.com/office/drawing/2014/main" id="{6C524014-BE53-6546-A6F5-99A968E6A46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7" name="Conector recto de flecha 66">
              <a:extLst>
                <a:ext uri="{FF2B5EF4-FFF2-40B4-BE49-F238E27FC236}">
                  <a16:creationId xmlns:a16="http://schemas.microsoft.com/office/drawing/2014/main" id="{827B1045-9A86-AB4B-85B6-33816F535DAA}"/>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7">
              <a:extLst>
                <a:ext uri="{FF2B5EF4-FFF2-40B4-BE49-F238E27FC236}">
                  <a16:creationId xmlns:a16="http://schemas.microsoft.com/office/drawing/2014/main" id="{9F3C946C-94BF-774A-BCD3-FC634CD9BD00}"/>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9" name="Conector recto de flecha 68">
              <a:extLst>
                <a:ext uri="{FF2B5EF4-FFF2-40B4-BE49-F238E27FC236}">
                  <a16:creationId xmlns:a16="http://schemas.microsoft.com/office/drawing/2014/main" id="{BCDAFEBE-0605-1746-AF09-9E6FAEA766D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0" name="CuadroTexto 64">
              <a:extLst>
                <a:ext uri="{FF2B5EF4-FFF2-40B4-BE49-F238E27FC236}">
                  <a16:creationId xmlns:a16="http://schemas.microsoft.com/office/drawing/2014/main" id="{F1CFC0B9-F946-AB4A-8531-759B853933E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1" name="Conector recto de flecha 68">
              <a:extLst>
                <a:ext uri="{FF2B5EF4-FFF2-40B4-BE49-F238E27FC236}">
                  <a16:creationId xmlns:a16="http://schemas.microsoft.com/office/drawing/2014/main" id="{6FF154B7-BE6D-EA44-A23F-FBBC542F57A1}"/>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Agrupar 35"/>
          <p:cNvGrpSpPr/>
          <p:nvPr/>
        </p:nvGrpSpPr>
        <p:grpSpPr>
          <a:xfrm>
            <a:off x="8161351" y="1832538"/>
            <a:ext cx="886966" cy="2152209"/>
            <a:chOff x="7740352" y="1832538"/>
            <a:chExt cx="886966" cy="2152209"/>
          </a:xfrm>
        </p:grpSpPr>
        <p:sp>
          <p:nvSpPr>
            <p:cNvPr id="100" name="Rombo 99"/>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101" name="Rombo 100"/>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193" name="Conector recto de flecha 192"/>
            <p:cNvCxnSpPr>
              <a:cxnSpLocks/>
              <a:stCxn id="100" idx="2"/>
              <a:endCxn id="101"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45F262B6-C084-184D-8E1A-3DA00E22B94D}"/>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172" name="Agrupar 13">
            <a:extLst>
              <a:ext uri="{FF2B5EF4-FFF2-40B4-BE49-F238E27FC236}">
                <a16:creationId xmlns:a16="http://schemas.microsoft.com/office/drawing/2014/main" id="{3BCEDAB9-0BBA-4E4F-8DE0-EF09D2ABA526}"/>
              </a:ext>
            </a:extLst>
          </p:cNvPr>
          <p:cNvGrpSpPr/>
          <p:nvPr/>
        </p:nvGrpSpPr>
        <p:grpSpPr>
          <a:xfrm>
            <a:off x="8216960" y="524108"/>
            <a:ext cx="742950" cy="1308430"/>
            <a:chOff x="7812360" y="524108"/>
            <a:chExt cx="742950" cy="1308430"/>
          </a:xfrm>
        </p:grpSpPr>
        <p:sp>
          <p:nvSpPr>
            <p:cNvPr id="173" name="Rombo 169">
              <a:extLst>
                <a:ext uri="{FF2B5EF4-FFF2-40B4-BE49-F238E27FC236}">
                  <a16:creationId xmlns:a16="http://schemas.microsoft.com/office/drawing/2014/main" id="{A35A7A76-8F20-3746-8E9B-39AAC00F16BD}"/>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5" name="Conector recto de flecha 171">
              <a:extLst>
                <a:ext uri="{FF2B5EF4-FFF2-40B4-BE49-F238E27FC236}">
                  <a16:creationId xmlns:a16="http://schemas.microsoft.com/office/drawing/2014/main" id="{3D4A1012-B237-B04C-9D6C-C505118DC04C}"/>
                </a:ext>
              </a:extLst>
            </p:cNvPr>
            <p:cNvCxnSpPr>
              <a:cxnSpLocks/>
              <a:stCxn id="173"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76" name="Tabla 58">
            <a:extLst>
              <a:ext uri="{FF2B5EF4-FFF2-40B4-BE49-F238E27FC236}">
                <a16:creationId xmlns:a16="http://schemas.microsoft.com/office/drawing/2014/main" id="{04738FAF-B8EC-724F-8670-4D7467341B23}"/>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754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56" name="Rombo 155"/>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grpSp>
        <p:nvGrpSpPr>
          <p:cNvPr id="82" name="Agrupar 81"/>
          <p:cNvGrpSpPr/>
          <p:nvPr/>
        </p:nvGrpSpPr>
        <p:grpSpPr>
          <a:xfrm>
            <a:off x="5400400" y="4007288"/>
            <a:ext cx="250916" cy="250916"/>
            <a:chOff x="5581464" y="4190410"/>
            <a:chExt cx="250916" cy="250916"/>
          </a:xfrm>
        </p:grpSpPr>
        <p:sp>
          <p:nvSpPr>
            <p:cNvPr id="11" name="Elipse 10"/>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80" name="CuadroTexto 79"/>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1</a:t>
              </a:r>
            </a:p>
          </p:txBody>
        </p:sp>
      </p:grpSp>
      <p:grpSp>
        <p:nvGrpSpPr>
          <p:cNvPr id="160" name="Agrupar 159"/>
          <p:cNvGrpSpPr/>
          <p:nvPr/>
        </p:nvGrpSpPr>
        <p:grpSpPr>
          <a:xfrm>
            <a:off x="1043608" y="404664"/>
            <a:ext cx="250916" cy="250916"/>
            <a:chOff x="5581464" y="4190410"/>
            <a:chExt cx="250916" cy="250916"/>
          </a:xfrm>
        </p:grpSpPr>
        <p:sp>
          <p:nvSpPr>
            <p:cNvPr id="164" name="Elipse 163"/>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5" name="CuadroTexto 164"/>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2</a:t>
              </a:r>
            </a:p>
          </p:txBody>
        </p:sp>
      </p:grpSp>
      <p:grpSp>
        <p:nvGrpSpPr>
          <p:cNvPr id="166" name="Agrupar 165"/>
          <p:cNvGrpSpPr/>
          <p:nvPr/>
        </p:nvGrpSpPr>
        <p:grpSpPr>
          <a:xfrm>
            <a:off x="4262258" y="404664"/>
            <a:ext cx="250916" cy="250916"/>
            <a:chOff x="5581464" y="4190410"/>
            <a:chExt cx="250916" cy="250916"/>
          </a:xfrm>
        </p:grpSpPr>
        <p:sp>
          <p:nvSpPr>
            <p:cNvPr id="167" name="Elipse 166"/>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8" name="CuadroTexto 167"/>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3</a:t>
              </a:r>
            </a:p>
          </p:txBody>
        </p:sp>
      </p:grpSp>
      <p:grpSp>
        <p:nvGrpSpPr>
          <p:cNvPr id="169" name="Agrupar 168"/>
          <p:cNvGrpSpPr/>
          <p:nvPr/>
        </p:nvGrpSpPr>
        <p:grpSpPr>
          <a:xfrm>
            <a:off x="5234127" y="1929092"/>
            <a:ext cx="250916" cy="250916"/>
            <a:chOff x="5581464" y="4190410"/>
            <a:chExt cx="250916" cy="250916"/>
          </a:xfrm>
        </p:grpSpPr>
        <p:sp>
          <p:nvSpPr>
            <p:cNvPr id="170" name="Elipse 169"/>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1" name="CuadroTexto 170"/>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4</a:t>
              </a:r>
            </a:p>
          </p:txBody>
        </p:sp>
      </p:grpSp>
      <p:grpSp>
        <p:nvGrpSpPr>
          <p:cNvPr id="172" name="Agrupar 171"/>
          <p:cNvGrpSpPr/>
          <p:nvPr/>
        </p:nvGrpSpPr>
        <p:grpSpPr>
          <a:xfrm>
            <a:off x="8181961" y="301236"/>
            <a:ext cx="250916" cy="250916"/>
            <a:chOff x="5581464" y="4190410"/>
            <a:chExt cx="250916" cy="250916"/>
          </a:xfrm>
        </p:grpSpPr>
        <p:sp>
          <p:nvSpPr>
            <p:cNvPr id="173" name="Elipse 172"/>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4" name="CuadroTexto 173"/>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5</a:t>
              </a:r>
            </a:p>
          </p:txBody>
        </p:sp>
      </p:grpSp>
      <p:grpSp>
        <p:nvGrpSpPr>
          <p:cNvPr id="180" name="Agrupar 188">
            <a:extLst>
              <a:ext uri="{FF2B5EF4-FFF2-40B4-BE49-F238E27FC236}">
                <a16:creationId xmlns:a16="http://schemas.microsoft.com/office/drawing/2014/main" id="{E7613FEC-7F9B-0E48-9F82-08CCCB5DBEB5}"/>
              </a:ext>
            </a:extLst>
          </p:cNvPr>
          <p:cNvGrpSpPr/>
          <p:nvPr/>
        </p:nvGrpSpPr>
        <p:grpSpPr>
          <a:xfrm flipV="1">
            <a:off x="2639272" y="476672"/>
            <a:ext cx="999469" cy="4524266"/>
            <a:chOff x="2655456" y="476672"/>
            <a:chExt cx="999469" cy="5841537"/>
          </a:xfrm>
        </p:grpSpPr>
        <p:cxnSp>
          <p:nvCxnSpPr>
            <p:cNvPr id="181" name="Conector recto de flecha 179">
              <a:extLst>
                <a:ext uri="{FF2B5EF4-FFF2-40B4-BE49-F238E27FC236}">
                  <a16:creationId xmlns:a16="http://schemas.microsoft.com/office/drawing/2014/main" id="{97F7904B-B2C5-8C4C-A33A-574F90493656}"/>
                </a:ext>
              </a:extLst>
            </p:cNvPr>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0">
              <a:extLst>
                <a:ext uri="{FF2B5EF4-FFF2-40B4-BE49-F238E27FC236}">
                  <a16:creationId xmlns:a16="http://schemas.microsoft.com/office/drawing/2014/main" id="{CD8666DF-5E08-FE46-B6BC-54AF3DD05719}"/>
                </a:ext>
              </a:extLst>
            </p:cNvPr>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1">
              <a:extLst>
                <a:ext uri="{FF2B5EF4-FFF2-40B4-BE49-F238E27FC236}">
                  <a16:creationId xmlns:a16="http://schemas.microsoft.com/office/drawing/2014/main" id="{0C769168-844E-674D-8700-AC4D78F9FF11}"/>
                </a:ext>
              </a:extLst>
            </p:cNvPr>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2">
              <a:extLst>
                <a:ext uri="{FF2B5EF4-FFF2-40B4-BE49-F238E27FC236}">
                  <a16:creationId xmlns:a16="http://schemas.microsoft.com/office/drawing/2014/main" id="{4AD4E89E-78BC-364C-865F-56A1AB6A5E5E}"/>
                </a:ext>
              </a:extLst>
            </p:cNvPr>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3">
              <a:extLst>
                <a:ext uri="{FF2B5EF4-FFF2-40B4-BE49-F238E27FC236}">
                  <a16:creationId xmlns:a16="http://schemas.microsoft.com/office/drawing/2014/main" id="{BD33371A-0013-084C-9E39-D7605E77D18C}"/>
                </a:ext>
              </a:extLst>
            </p:cNvPr>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4">
              <a:extLst>
                <a:ext uri="{FF2B5EF4-FFF2-40B4-BE49-F238E27FC236}">
                  <a16:creationId xmlns:a16="http://schemas.microsoft.com/office/drawing/2014/main" id="{9FBDC19A-0416-584B-A8CB-9D5490442755}"/>
                </a:ext>
              </a:extLst>
            </p:cNvPr>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5">
              <a:extLst>
                <a:ext uri="{FF2B5EF4-FFF2-40B4-BE49-F238E27FC236}">
                  <a16:creationId xmlns:a16="http://schemas.microsoft.com/office/drawing/2014/main" id="{95EA0D1C-1AB5-ED4E-B26A-72269A253A6A}"/>
                </a:ext>
              </a:extLst>
            </p:cNvPr>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6">
              <a:extLst>
                <a:ext uri="{FF2B5EF4-FFF2-40B4-BE49-F238E27FC236}">
                  <a16:creationId xmlns:a16="http://schemas.microsoft.com/office/drawing/2014/main" id="{2EF5714A-9170-1544-A456-0A0E660837CF}"/>
                </a:ext>
              </a:extLst>
            </p:cNvPr>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Conector recto de flecha 187">
              <a:extLst>
                <a:ext uri="{FF2B5EF4-FFF2-40B4-BE49-F238E27FC236}">
                  <a16:creationId xmlns:a16="http://schemas.microsoft.com/office/drawing/2014/main" id="{3CBB1D4B-9666-F642-A3FA-FE8CC7163989}"/>
                </a:ext>
              </a:extLst>
            </p:cNvPr>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90" name="Tabla 58">
            <a:extLst>
              <a:ext uri="{FF2B5EF4-FFF2-40B4-BE49-F238E27FC236}">
                <a16:creationId xmlns:a16="http://schemas.microsoft.com/office/drawing/2014/main" id="{AA0292D4-00C1-EC4C-886F-5A5255128719}"/>
              </a:ext>
            </a:extLst>
          </p:cNvPr>
          <p:cNvGraphicFramePr>
            <a:graphicFrameLocks noGrp="1"/>
          </p:cNvGraphicFramePr>
          <p:nvPr>
            <p:extLst>
              <p:ext uri="{D42A27DB-BD31-4B8C-83A1-F6EECF244321}">
                <p14:modId xmlns:p14="http://schemas.microsoft.com/office/powerpoint/2010/main" val="17233184"/>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191" name="Conector recto de flecha 59">
            <a:extLst>
              <a:ext uri="{FF2B5EF4-FFF2-40B4-BE49-F238E27FC236}">
                <a16:creationId xmlns:a16="http://schemas.microsoft.com/office/drawing/2014/main" id="{C1FA7FDA-2828-A144-BD80-847202B1F04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Rombo 139">
            <a:extLst>
              <a:ext uri="{FF2B5EF4-FFF2-40B4-BE49-F238E27FC236}">
                <a16:creationId xmlns:a16="http://schemas.microsoft.com/office/drawing/2014/main" id="{60900886-7C5D-C04D-BB13-687037CDFC8C}"/>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sp>
        <p:nvSpPr>
          <p:cNvPr id="194" name="Forma libre 73">
            <a:extLst>
              <a:ext uri="{FF2B5EF4-FFF2-40B4-BE49-F238E27FC236}">
                <a16:creationId xmlns:a16="http://schemas.microsoft.com/office/drawing/2014/main" id="{52636E09-6B6D-E845-9AB8-B0EA8C4A233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198" name="Tabla 58">
            <a:extLst>
              <a:ext uri="{FF2B5EF4-FFF2-40B4-BE49-F238E27FC236}">
                <a16:creationId xmlns:a16="http://schemas.microsoft.com/office/drawing/2014/main" id="{2B9E74FD-78B8-ED42-B432-4A66AFB7AE30}"/>
              </a:ext>
            </a:extLst>
          </p:cNvPr>
          <p:cNvGraphicFramePr>
            <a:graphicFrameLocks noGrp="1"/>
          </p:cNvGraphicFramePr>
          <p:nvPr>
            <p:extLst>
              <p:ext uri="{D42A27DB-BD31-4B8C-83A1-F6EECF244321}">
                <p14:modId xmlns:p14="http://schemas.microsoft.com/office/powerpoint/2010/main" val="1530795333"/>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99" name="Group 198">
            <a:extLst>
              <a:ext uri="{FF2B5EF4-FFF2-40B4-BE49-F238E27FC236}">
                <a16:creationId xmlns:a16="http://schemas.microsoft.com/office/drawing/2014/main" id="{FA796B65-2129-9646-B76E-CF355D23CC08}"/>
              </a:ext>
            </a:extLst>
          </p:cNvPr>
          <p:cNvGrpSpPr/>
          <p:nvPr/>
        </p:nvGrpSpPr>
        <p:grpSpPr>
          <a:xfrm>
            <a:off x="5519858" y="1372467"/>
            <a:ext cx="2394214" cy="439616"/>
            <a:chOff x="5584594" y="1372467"/>
            <a:chExt cx="2394214" cy="439616"/>
          </a:xfrm>
        </p:grpSpPr>
        <p:sp>
          <p:nvSpPr>
            <p:cNvPr id="200" name="CuadroTexto 63">
              <a:extLst>
                <a:ext uri="{FF2B5EF4-FFF2-40B4-BE49-F238E27FC236}">
                  <a16:creationId xmlns:a16="http://schemas.microsoft.com/office/drawing/2014/main" id="{0CF843D6-84B4-FF4A-8B5C-AE11B95205BE}"/>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201" name="CuadroTexto 64">
              <a:extLst>
                <a:ext uri="{FF2B5EF4-FFF2-40B4-BE49-F238E27FC236}">
                  <a16:creationId xmlns:a16="http://schemas.microsoft.com/office/drawing/2014/main" id="{608B8CE5-56D9-F942-942E-4C742BF13EB6}"/>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202" name="CuadroTexto 65">
              <a:extLst>
                <a:ext uri="{FF2B5EF4-FFF2-40B4-BE49-F238E27FC236}">
                  <a16:creationId xmlns:a16="http://schemas.microsoft.com/office/drawing/2014/main" id="{67A27798-8369-204C-9BBE-6697F7BB65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203" name="Conector recto de flecha 66">
              <a:extLst>
                <a:ext uri="{FF2B5EF4-FFF2-40B4-BE49-F238E27FC236}">
                  <a16:creationId xmlns:a16="http://schemas.microsoft.com/office/drawing/2014/main" id="{DABD0594-33C4-B14F-BDA8-C13C803083D7}"/>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4" name="Conector recto de flecha 67">
              <a:extLst>
                <a:ext uri="{FF2B5EF4-FFF2-40B4-BE49-F238E27FC236}">
                  <a16:creationId xmlns:a16="http://schemas.microsoft.com/office/drawing/2014/main" id="{1BF9FB20-2A98-D043-B40E-6ECA40785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5" name="Conector recto de flecha 68">
              <a:extLst>
                <a:ext uri="{FF2B5EF4-FFF2-40B4-BE49-F238E27FC236}">
                  <a16:creationId xmlns:a16="http://schemas.microsoft.com/office/drawing/2014/main" id="{E717AA3C-4C3E-4E40-9F21-F325FDE34CAB}"/>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06" name="CuadroTexto 64">
              <a:extLst>
                <a:ext uri="{FF2B5EF4-FFF2-40B4-BE49-F238E27FC236}">
                  <a16:creationId xmlns:a16="http://schemas.microsoft.com/office/drawing/2014/main" id="{8D969871-1A5C-3545-8790-50EF042ECB5B}"/>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207" name="Conector recto de flecha 68">
              <a:extLst>
                <a:ext uri="{FF2B5EF4-FFF2-40B4-BE49-F238E27FC236}">
                  <a16:creationId xmlns:a16="http://schemas.microsoft.com/office/drawing/2014/main" id="{364D5EDA-EB69-894D-8B04-2989F2D98AB3}"/>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8" name="Agrupar 35">
            <a:extLst>
              <a:ext uri="{FF2B5EF4-FFF2-40B4-BE49-F238E27FC236}">
                <a16:creationId xmlns:a16="http://schemas.microsoft.com/office/drawing/2014/main" id="{B070C697-A893-1042-AF4D-0AF604631C70}"/>
              </a:ext>
            </a:extLst>
          </p:cNvPr>
          <p:cNvGrpSpPr/>
          <p:nvPr/>
        </p:nvGrpSpPr>
        <p:grpSpPr>
          <a:xfrm>
            <a:off x="8161351" y="1832538"/>
            <a:ext cx="886966" cy="2152209"/>
            <a:chOff x="7740352" y="1832538"/>
            <a:chExt cx="886966" cy="2152209"/>
          </a:xfrm>
        </p:grpSpPr>
        <p:sp>
          <p:nvSpPr>
            <p:cNvPr id="209" name="Rombo 99">
              <a:extLst>
                <a:ext uri="{FF2B5EF4-FFF2-40B4-BE49-F238E27FC236}">
                  <a16:creationId xmlns:a16="http://schemas.microsoft.com/office/drawing/2014/main" id="{43393FAA-9BBC-1240-9EB0-A591F07D8CE3}"/>
                </a:ext>
              </a:extLst>
            </p:cNvPr>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210" name="Rombo 100">
              <a:extLst>
                <a:ext uri="{FF2B5EF4-FFF2-40B4-BE49-F238E27FC236}">
                  <a16:creationId xmlns:a16="http://schemas.microsoft.com/office/drawing/2014/main" id="{75F5B118-2987-6A46-81FA-17A8E9B8E598}"/>
                </a:ext>
              </a:extLst>
            </p:cNvPr>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211" name="Conector recto de flecha 192">
              <a:extLst>
                <a:ext uri="{FF2B5EF4-FFF2-40B4-BE49-F238E27FC236}">
                  <a16:creationId xmlns:a16="http://schemas.microsoft.com/office/drawing/2014/main" id="{84722CD6-063F-2942-9427-673D70106009}"/>
                </a:ext>
              </a:extLst>
            </p:cNvPr>
            <p:cNvCxnSpPr>
              <a:cxnSpLocks/>
              <a:stCxn id="209" idx="2"/>
              <a:endCxn id="210"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12" name="Picture 211">
            <a:extLst>
              <a:ext uri="{FF2B5EF4-FFF2-40B4-BE49-F238E27FC236}">
                <a16:creationId xmlns:a16="http://schemas.microsoft.com/office/drawing/2014/main" id="{3EAC2573-EF36-EE41-A980-26B184C9ECCB}"/>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213" name="Agrupar 13">
            <a:extLst>
              <a:ext uri="{FF2B5EF4-FFF2-40B4-BE49-F238E27FC236}">
                <a16:creationId xmlns:a16="http://schemas.microsoft.com/office/drawing/2014/main" id="{E3E9B6B8-3AB4-7344-8091-534ABA6540A2}"/>
              </a:ext>
            </a:extLst>
          </p:cNvPr>
          <p:cNvGrpSpPr/>
          <p:nvPr/>
        </p:nvGrpSpPr>
        <p:grpSpPr>
          <a:xfrm>
            <a:off x="8216960" y="524108"/>
            <a:ext cx="742950" cy="1308430"/>
            <a:chOff x="7812360" y="524108"/>
            <a:chExt cx="742950" cy="1308430"/>
          </a:xfrm>
        </p:grpSpPr>
        <p:sp>
          <p:nvSpPr>
            <p:cNvPr id="214" name="Rombo 169">
              <a:extLst>
                <a:ext uri="{FF2B5EF4-FFF2-40B4-BE49-F238E27FC236}">
                  <a16:creationId xmlns:a16="http://schemas.microsoft.com/office/drawing/2014/main" id="{676B0ABF-3574-7D40-A3D6-1D017D30A451}"/>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215" name="Conector recto de flecha 171">
              <a:extLst>
                <a:ext uri="{FF2B5EF4-FFF2-40B4-BE49-F238E27FC236}">
                  <a16:creationId xmlns:a16="http://schemas.microsoft.com/office/drawing/2014/main" id="{801474C2-4A30-6F42-8B26-FDB790EB2F49}"/>
                </a:ext>
              </a:extLst>
            </p:cNvPr>
            <p:cNvCxnSpPr>
              <a:cxnSpLocks/>
              <a:stCxn id="214"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6" name="Agrupar 171">
            <a:extLst>
              <a:ext uri="{FF2B5EF4-FFF2-40B4-BE49-F238E27FC236}">
                <a16:creationId xmlns:a16="http://schemas.microsoft.com/office/drawing/2014/main" id="{DDB8635B-FFFE-4649-A5E3-85CC5021D2F1}"/>
              </a:ext>
            </a:extLst>
          </p:cNvPr>
          <p:cNvGrpSpPr/>
          <p:nvPr/>
        </p:nvGrpSpPr>
        <p:grpSpPr>
          <a:xfrm>
            <a:off x="7841059" y="2594358"/>
            <a:ext cx="250916" cy="250916"/>
            <a:chOff x="5581464" y="4190410"/>
            <a:chExt cx="250916" cy="250916"/>
          </a:xfrm>
        </p:grpSpPr>
        <p:sp>
          <p:nvSpPr>
            <p:cNvPr id="217" name="Elipse 172">
              <a:extLst>
                <a:ext uri="{FF2B5EF4-FFF2-40B4-BE49-F238E27FC236}">
                  <a16:creationId xmlns:a16="http://schemas.microsoft.com/office/drawing/2014/main" id="{2E5FC7EE-9237-C343-A51D-60F7FB041FCB}"/>
                </a:ext>
              </a:extLst>
            </p:cNvPr>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18" name="CuadroTexto 173">
              <a:extLst>
                <a:ext uri="{FF2B5EF4-FFF2-40B4-BE49-F238E27FC236}">
                  <a16:creationId xmlns:a16="http://schemas.microsoft.com/office/drawing/2014/main" id="{6ABDB0F0-C605-E44C-AEB0-CF3EE22A38BC}"/>
                </a:ext>
              </a:extLst>
            </p:cNvPr>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6</a:t>
              </a:r>
            </a:p>
          </p:txBody>
        </p:sp>
      </p:grpSp>
    </p:spTree>
    <p:extLst>
      <p:ext uri="{BB962C8B-B14F-4D97-AF65-F5344CB8AC3E}">
        <p14:creationId xmlns:p14="http://schemas.microsoft.com/office/powerpoint/2010/main" val="32749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23" name="Picture 22">
            <a:extLst>
              <a:ext uri="{FF2B5EF4-FFF2-40B4-BE49-F238E27FC236}">
                <a16:creationId xmlns:a16="http://schemas.microsoft.com/office/drawing/2014/main" id="{B3AE18C9-5176-8D4E-82FD-FD9E1DB0C115}"/>
              </a:ext>
            </a:extLst>
          </p:cNvPr>
          <p:cNvPicPr>
            <a:picLocks noChangeAspect="1"/>
          </p:cNvPicPr>
          <p:nvPr/>
        </p:nvPicPr>
        <p:blipFill>
          <a:blip r:embed="rId2"/>
          <a:stretch>
            <a:fillRect/>
          </a:stretch>
        </p:blipFill>
        <p:spPr>
          <a:xfrm>
            <a:off x="1056716" y="2068920"/>
            <a:ext cx="2176839" cy="2470712"/>
          </a:xfrm>
          <a:prstGeom prst="rect">
            <a:avLst/>
          </a:prstGeom>
          <a:ln w="57150" cmpd="sng">
            <a:solidFill>
              <a:srgbClr val="9C3F97"/>
            </a:solidFill>
          </a:ln>
        </p:spPr>
      </p:pic>
    </p:spTree>
    <p:extLst>
      <p:ext uri="{BB962C8B-B14F-4D97-AF65-F5344CB8AC3E}">
        <p14:creationId xmlns:p14="http://schemas.microsoft.com/office/powerpoint/2010/main" val="38950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9" name="Imagen 8" descr="Screen Shot 2019-09-29 at 10.2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400" y="2120651"/>
            <a:ext cx="1727200" cy="1816100"/>
          </a:xfrm>
          <a:prstGeom prst="rect">
            <a:avLst/>
          </a:prstGeom>
          <a:ln w="57150" cmpd="sng">
            <a:solidFill>
              <a:srgbClr val="9C3F97"/>
            </a:solidFill>
          </a:ln>
        </p:spPr>
      </p:pic>
      <p:grpSp>
        <p:nvGrpSpPr>
          <p:cNvPr id="41" name="Agrupar 40"/>
          <p:cNvGrpSpPr/>
          <p:nvPr/>
        </p:nvGrpSpPr>
        <p:grpSpPr>
          <a:xfrm>
            <a:off x="893018" y="4250660"/>
            <a:ext cx="3822998" cy="2470742"/>
            <a:chOff x="893018" y="4250660"/>
            <a:chExt cx="3822998" cy="2470742"/>
          </a:xfrm>
        </p:grpSpPr>
        <p:pic>
          <p:nvPicPr>
            <p:cNvPr id="32" name="Imagen 31" descr="Screen Shot 2019-09-30 at 23.12.23.png"/>
            <p:cNvPicPr>
              <a:picLocks noChangeAspect="1"/>
            </p:cNvPicPr>
            <p:nvPr/>
          </p:nvPicPr>
          <p:blipFill rotWithShape="1">
            <a:blip r:embed="rId3">
              <a:extLst>
                <a:ext uri="{28A0092B-C50C-407E-A947-70E740481C1C}">
                  <a14:useLocalDpi xmlns:a14="http://schemas.microsoft.com/office/drawing/2010/main" val="0"/>
                </a:ext>
              </a:extLst>
            </a:blip>
            <a:srcRect b="42207"/>
            <a:stretch/>
          </p:blipFill>
          <p:spPr>
            <a:xfrm>
              <a:off x="1120549" y="4250660"/>
              <a:ext cx="3496080" cy="1911600"/>
            </a:xfrm>
            <a:prstGeom prst="rect">
              <a:avLst/>
            </a:prstGeom>
            <a:noFill/>
            <a:ln w="19050" cmpd="sng">
              <a:solidFill>
                <a:srgbClr val="9C3F97"/>
              </a:solidFill>
            </a:ln>
          </p:spPr>
        </p:pic>
        <p:sp>
          <p:nvSpPr>
            <p:cNvPr id="12" name="CuadroTexto 11"/>
            <p:cNvSpPr txBox="1"/>
            <p:nvPr/>
          </p:nvSpPr>
          <p:spPr>
            <a:xfrm>
              <a:off x="893018" y="6259737"/>
              <a:ext cx="3822998"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Tabla de atributos. Un registro por cada polígono. Contiene información temática de cada polígono.</a:t>
              </a:r>
            </a:p>
          </p:txBody>
        </p:sp>
      </p:grpSp>
      <p:grpSp>
        <p:nvGrpSpPr>
          <p:cNvPr id="42" name="Agrupar 41"/>
          <p:cNvGrpSpPr/>
          <p:nvPr/>
        </p:nvGrpSpPr>
        <p:grpSpPr>
          <a:xfrm>
            <a:off x="6022746" y="4251739"/>
            <a:ext cx="2697806" cy="2469663"/>
            <a:chOff x="6022746" y="4251739"/>
            <a:chExt cx="2697806" cy="2469663"/>
          </a:xfrm>
        </p:grpSpPr>
        <p:pic>
          <p:nvPicPr>
            <p:cNvPr id="13" name="Imagen 12" descr="Screen Shot 2019-09-30 at 12.26.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746" y="4251739"/>
              <a:ext cx="2697806" cy="1910521"/>
            </a:xfrm>
            <a:prstGeom prst="rect">
              <a:avLst/>
            </a:prstGeom>
            <a:noFill/>
            <a:ln w="19050" cmpd="sng">
              <a:solidFill>
                <a:srgbClr val="9C3F97"/>
              </a:solidFill>
            </a:ln>
          </p:spPr>
        </p:pic>
        <p:sp>
          <p:nvSpPr>
            <p:cNvPr id="14" name="CuadroTexto 13"/>
            <p:cNvSpPr txBox="1"/>
            <p:nvPr/>
          </p:nvSpPr>
          <p:spPr>
            <a:xfrm>
              <a:off x="6243467" y="6259737"/>
              <a:ext cx="2125982"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Delimitación geográfica de biomas. Polígonos</a:t>
              </a:r>
            </a:p>
          </p:txBody>
        </p:sp>
      </p:grpSp>
      <p:grpSp>
        <p:nvGrpSpPr>
          <p:cNvPr id="22" name="Agrupar 21"/>
          <p:cNvGrpSpPr/>
          <p:nvPr/>
        </p:nvGrpSpPr>
        <p:grpSpPr>
          <a:xfrm>
            <a:off x="3865210" y="3082925"/>
            <a:ext cx="2269562" cy="1168814"/>
            <a:chOff x="5102087" y="3082925"/>
            <a:chExt cx="2269562" cy="1168814"/>
          </a:xfrm>
        </p:grpSpPr>
        <p:sp>
          <p:nvSpPr>
            <p:cNvPr id="15" name="Rectángulo 14"/>
            <p:cNvSpPr/>
            <p:nvPr/>
          </p:nvSpPr>
          <p:spPr>
            <a:xfrm>
              <a:off x="5102087" y="3082925"/>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stCxn id="15" idx="3"/>
              <a:endCxn id="13" idx="0"/>
            </p:cNvCxnSpPr>
            <p:nvPr/>
          </p:nvCxnSpPr>
          <p:spPr>
            <a:xfrm>
              <a:off x="6835913" y="3244505"/>
              <a:ext cx="535736" cy="1007234"/>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2964932" y="2564904"/>
            <a:ext cx="2617302" cy="1686835"/>
            <a:chOff x="4218611" y="2564904"/>
            <a:chExt cx="2617302" cy="1686835"/>
          </a:xfrm>
        </p:grpSpPr>
        <p:sp>
          <p:nvSpPr>
            <p:cNvPr id="16" name="Rectángulo 15"/>
            <p:cNvSpPr/>
            <p:nvPr/>
          </p:nvSpPr>
          <p:spPr>
            <a:xfrm>
              <a:off x="5102087" y="2564904"/>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1" y="2726484"/>
              <a:ext cx="883476"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7" name="Agrupar 36"/>
          <p:cNvGrpSpPr/>
          <p:nvPr/>
        </p:nvGrpSpPr>
        <p:grpSpPr>
          <a:xfrm>
            <a:off x="1056715" y="4322233"/>
            <a:ext cx="6361577" cy="775654"/>
            <a:chOff x="1056715" y="4322233"/>
            <a:chExt cx="6361577" cy="775654"/>
          </a:xfrm>
        </p:grpSpPr>
        <p:sp>
          <p:nvSpPr>
            <p:cNvPr id="33" name="Forma libre 32"/>
            <p:cNvSpPr/>
            <p:nvPr/>
          </p:nvSpPr>
          <p:spPr>
            <a:xfrm>
              <a:off x="7260167" y="4322233"/>
              <a:ext cx="158125" cy="144172"/>
            </a:xfrm>
            <a:custGeom>
              <a:avLst/>
              <a:gdLst>
                <a:gd name="connsiteX0" fmla="*/ 67733 w 158125"/>
                <a:gd name="connsiteY0" fmla="*/ 21167 h 144172"/>
                <a:gd name="connsiteX1" fmla="*/ 67733 w 158125"/>
                <a:gd name="connsiteY1" fmla="*/ 21167 h 144172"/>
                <a:gd name="connsiteX2" fmla="*/ 21166 w 158125"/>
                <a:gd name="connsiteY2" fmla="*/ 46567 h 144172"/>
                <a:gd name="connsiteX3" fmla="*/ 0 w 158125"/>
                <a:gd name="connsiteY3" fmla="*/ 63500 h 144172"/>
                <a:gd name="connsiteX4" fmla="*/ 4233 w 158125"/>
                <a:gd name="connsiteY4" fmla="*/ 105834 h 144172"/>
                <a:gd name="connsiteX5" fmla="*/ 8466 w 158125"/>
                <a:gd name="connsiteY5" fmla="*/ 118534 h 144172"/>
                <a:gd name="connsiteX6" fmla="*/ 21166 w 158125"/>
                <a:gd name="connsiteY6" fmla="*/ 127000 h 144172"/>
                <a:gd name="connsiteX7" fmla="*/ 42333 w 158125"/>
                <a:gd name="connsiteY7" fmla="*/ 143934 h 144172"/>
                <a:gd name="connsiteX8" fmla="*/ 55033 w 158125"/>
                <a:gd name="connsiteY8" fmla="*/ 135467 h 144172"/>
                <a:gd name="connsiteX9" fmla="*/ 63500 w 158125"/>
                <a:gd name="connsiteY9" fmla="*/ 122767 h 144172"/>
                <a:gd name="connsiteX10" fmla="*/ 67733 w 158125"/>
                <a:gd name="connsiteY10" fmla="*/ 110067 h 144172"/>
                <a:gd name="connsiteX11" fmla="*/ 80433 w 158125"/>
                <a:gd name="connsiteY11" fmla="*/ 105834 h 144172"/>
                <a:gd name="connsiteX12" fmla="*/ 110066 w 158125"/>
                <a:gd name="connsiteY12" fmla="*/ 110067 h 144172"/>
                <a:gd name="connsiteX13" fmla="*/ 122766 w 158125"/>
                <a:gd name="connsiteY13" fmla="*/ 118534 h 144172"/>
                <a:gd name="connsiteX14" fmla="*/ 131233 w 158125"/>
                <a:gd name="connsiteY14" fmla="*/ 105834 h 144172"/>
                <a:gd name="connsiteX15" fmla="*/ 122766 w 158125"/>
                <a:gd name="connsiteY15" fmla="*/ 80434 h 144172"/>
                <a:gd name="connsiteX16" fmla="*/ 152400 w 158125"/>
                <a:gd name="connsiteY16" fmla="*/ 46567 h 144172"/>
                <a:gd name="connsiteX17" fmla="*/ 152400 w 158125"/>
                <a:gd name="connsiteY17" fmla="*/ 4234 h 144172"/>
                <a:gd name="connsiteX18" fmla="*/ 139700 w 158125"/>
                <a:gd name="connsiteY18" fmla="*/ 0 h 144172"/>
                <a:gd name="connsiteX19" fmla="*/ 122766 w 158125"/>
                <a:gd name="connsiteY19" fmla="*/ 4234 h 144172"/>
                <a:gd name="connsiteX20" fmla="*/ 110066 w 158125"/>
                <a:gd name="connsiteY20" fmla="*/ 12700 h 144172"/>
                <a:gd name="connsiteX21" fmla="*/ 67733 w 158125"/>
                <a:gd name="connsiteY21" fmla="*/ 21167 h 14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125" h="144172">
                  <a:moveTo>
                    <a:pt x="67733" y="21167"/>
                  </a:moveTo>
                  <a:lnTo>
                    <a:pt x="67733" y="21167"/>
                  </a:lnTo>
                  <a:cubicBezTo>
                    <a:pt x="67683" y="21192"/>
                    <a:pt x="28901" y="38832"/>
                    <a:pt x="21166" y="46567"/>
                  </a:cubicBezTo>
                  <a:cubicBezTo>
                    <a:pt x="2019" y="65715"/>
                    <a:pt x="24724" y="55259"/>
                    <a:pt x="0" y="63500"/>
                  </a:cubicBezTo>
                  <a:cubicBezTo>
                    <a:pt x="1411" y="77611"/>
                    <a:pt x="2077" y="91817"/>
                    <a:pt x="4233" y="105834"/>
                  </a:cubicBezTo>
                  <a:cubicBezTo>
                    <a:pt x="4911" y="110244"/>
                    <a:pt x="5678" y="115050"/>
                    <a:pt x="8466" y="118534"/>
                  </a:cubicBezTo>
                  <a:cubicBezTo>
                    <a:pt x="11644" y="122507"/>
                    <a:pt x="16933" y="124178"/>
                    <a:pt x="21166" y="127000"/>
                  </a:cubicBezTo>
                  <a:cubicBezTo>
                    <a:pt x="26113" y="134420"/>
                    <a:pt x="30065" y="145979"/>
                    <a:pt x="42333" y="143934"/>
                  </a:cubicBezTo>
                  <a:cubicBezTo>
                    <a:pt x="47352" y="143098"/>
                    <a:pt x="50800" y="138289"/>
                    <a:pt x="55033" y="135467"/>
                  </a:cubicBezTo>
                  <a:cubicBezTo>
                    <a:pt x="57855" y="131234"/>
                    <a:pt x="61225" y="127318"/>
                    <a:pt x="63500" y="122767"/>
                  </a:cubicBezTo>
                  <a:cubicBezTo>
                    <a:pt x="65496" y="118776"/>
                    <a:pt x="64578" y="113222"/>
                    <a:pt x="67733" y="110067"/>
                  </a:cubicBezTo>
                  <a:cubicBezTo>
                    <a:pt x="70888" y="106912"/>
                    <a:pt x="76200" y="107245"/>
                    <a:pt x="80433" y="105834"/>
                  </a:cubicBezTo>
                  <a:cubicBezTo>
                    <a:pt x="90311" y="107245"/>
                    <a:pt x="100509" y="107200"/>
                    <a:pt x="110066" y="110067"/>
                  </a:cubicBezTo>
                  <a:cubicBezTo>
                    <a:pt x="114939" y="111529"/>
                    <a:pt x="117777" y="119532"/>
                    <a:pt x="122766" y="118534"/>
                  </a:cubicBezTo>
                  <a:cubicBezTo>
                    <a:pt x="127755" y="117536"/>
                    <a:pt x="128411" y="110067"/>
                    <a:pt x="131233" y="105834"/>
                  </a:cubicBezTo>
                  <a:cubicBezTo>
                    <a:pt x="128411" y="97367"/>
                    <a:pt x="117815" y="87860"/>
                    <a:pt x="122766" y="80434"/>
                  </a:cubicBezTo>
                  <a:cubicBezTo>
                    <a:pt x="142522" y="50801"/>
                    <a:pt x="131233" y="60679"/>
                    <a:pt x="152400" y="46567"/>
                  </a:cubicBezTo>
                  <a:cubicBezTo>
                    <a:pt x="157613" y="30927"/>
                    <a:pt x="162128" y="23691"/>
                    <a:pt x="152400" y="4234"/>
                  </a:cubicBezTo>
                  <a:cubicBezTo>
                    <a:pt x="150404" y="243"/>
                    <a:pt x="143933" y="1411"/>
                    <a:pt x="139700" y="0"/>
                  </a:cubicBezTo>
                  <a:cubicBezTo>
                    <a:pt x="134055" y="1411"/>
                    <a:pt x="128114" y="1942"/>
                    <a:pt x="122766" y="4234"/>
                  </a:cubicBezTo>
                  <a:cubicBezTo>
                    <a:pt x="118090" y="6238"/>
                    <a:pt x="114830" y="10914"/>
                    <a:pt x="110066" y="12700"/>
                  </a:cubicBezTo>
                  <a:cubicBezTo>
                    <a:pt x="95823" y="18041"/>
                    <a:pt x="74789" y="19756"/>
                    <a:pt x="67733" y="21167"/>
                  </a:cubicBezTo>
                  <a:close/>
                </a:path>
              </a:pathLst>
            </a:custGeom>
            <a:noFill/>
            <a:ln>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33"/>
            <p:cNvSpPr/>
            <p:nvPr/>
          </p:nvSpPr>
          <p:spPr>
            <a:xfrm>
              <a:off x="1056715" y="4774728"/>
              <a:ext cx="3752351"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36" name="Conector recto de flecha 35"/>
            <p:cNvCxnSpPr>
              <a:stCxn id="34" idx="3"/>
              <a:endCxn id="33" idx="4"/>
            </p:cNvCxnSpPr>
            <p:nvPr/>
          </p:nvCxnSpPr>
          <p:spPr>
            <a:xfrm flipV="1">
              <a:off x="4809066" y="4428067"/>
              <a:ext cx="2455334" cy="508241"/>
            </a:xfrm>
            <a:prstGeom prst="straightConnector1">
              <a:avLst/>
            </a:prstGeom>
            <a:ln>
              <a:solidFill>
                <a:srgbClr val="9C3F97"/>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Agrupar 39"/>
          <p:cNvGrpSpPr/>
          <p:nvPr/>
        </p:nvGrpSpPr>
        <p:grpSpPr>
          <a:xfrm>
            <a:off x="5434616" y="2120651"/>
            <a:ext cx="2395202" cy="1384995"/>
            <a:chOff x="6671493" y="2120651"/>
            <a:chExt cx="2395202" cy="1384995"/>
          </a:xfrm>
        </p:grpSpPr>
        <p:sp>
          <p:nvSpPr>
            <p:cNvPr id="10" name="CuadroTexto 9"/>
            <p:cNvSpPr txBox="1"/>
            <p:nvPr/>
          </p:nvSpPr>
          <p:spPr>
            <a:xfrm>
              <a:off x="6940713" y="2120651"/>
              <a:ext cx="2125982" cy="138499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4 archivos con el mismo nombre y distintas extensiones. Es una capa vectorial que contiene la distribución espacial de los biomas. Este formato se llama </a:t>
              </a:r>
              <a:r>
                <a:rPr lang="es-ES" sz="1200" b="1" dirty="0" err="1"/>
                <a:t>shapefile</a:t>
              </a:r>
              <a:endParaRPr lang="es-ES" sz="1200" dirty="0"/>
            </a:p>
          </p:txBody>
        </p:sp>
        <p:cxnSp>
          <p:nvCxnSpPr>
            <p:cNvPr id="38" name="Conector recto de flecha 37"/>
            <p:cNvCxnSpPr/>
            <p:nvPr/>
          </p:nvCxnSpPr>
          <p:spPr>
            <a:xfrm>
              <a:off x="6671493" y="2361705"/>
              <a:ext cx="484681"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4492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6533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p:cNvGrpSpPr/>
          <p:nvPr/>
        </p:nvGrpSpPr>
        <p:grpSpPr>
          <a:xfrm>
            <a:off x="3282429" y="2118485"/>
            <a:ext cx="2579142" cy="1548088"/>
            <a:chOff x="5038256" y="2118485"/>
            <a:chExt cx="2579142" cy="1548088"/>
          </a:xfrm>
        </p:grpSpPr>
        <p:pic>
          <p:nvPicPr>
            <p:cNvPr id="9" name="Imagen 8" descr="Screen Shot 2019-10-01 at 19.0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140" y="2118485"/>
              <a:ext cx="2432614" cy="1259235"/>
            </a:xfrm>
            <a:prstGeom prst="rect">
              <a:avLst/>
            </a:prstGeom>
            <a:ln w="57150" cmpd="sng">
              <a:solidFill>
                <a:srgbClr val="9C3F97"/>
              </a:solidFill>
            </a:ln>
          </p:spPr>
        </p:pic>
        <p:sp>
          <p:nvSpPr>
            <p:cNvPr id="10" name="CuadroTexto 9"/>
            <p:cNvSpPr txBox="1"/>
            <p:nvPr/>
          </p:nvSpPr>
          <p:spPr>
            <a:xfrm>
              <a:off x="5038256" y="3389574"/>
              <a:ext cx="2579142"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2 archivos </a:t>
              </a:r>
              <a:r>
                <a:rPr lang="es-ES" sz="1200" dirty="0" err="1"/>
                <a:t>raster</a:t>
              </a:r>
              <a:r>
                <a:rPr lang="es-ES" sz="1200" dirty="0"/>
                <a:t> en formato TIFF</a:t>
              </a:r>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grpSp>
        <p:nvGrpSpPr>
          <p:cNvPr id="39" name="Agrupar 38"/>
          <p:cNvGrpSpPr/>
          <p:nvPr/>
        </p:nvGrpSpPr>
        <p:grpSpPr>
          <a:xfrm>
            <a:off x="5595547" y="4180243"/>
            <a:ext cx="3121254" cy="2725825"/>
            <a:chOff x="5595547" y="4180243"/>
            <a:chExt cx="3121254" cy="2725825"/>
          </a:xfrm>
        </p:grpSpPr>
        <p:pic>
          <p:nvPicPr>
            <p:cNvPr id="30" name="Imagen 29" descr="Screen Shot 2019-09-30 at 23.27.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547" y="4180243"/>
              <a:ext cx="3121254" cy="1982017"/>
            </a:xfrm>
            <a:prstGeom prst="rect">
              <a:avLst/>
            </a:prstGeom>
            <a:noFill/>
            <a:ln w="19050" cmpd="sng">
              <a:solidFill>
                <a:srgbClr val="9C3F97"/>
              </a:solidFill>
            </a:ln>
          </p:spPr>
        </p:pic>
        <p:sp>
          <p:nvSpPr>
            <p:cNvPr id="14" name="CuadroTexto 13"/>
            <p:cNvSpPr txBox="1"/>
            <p:nvPr/>
          </p:nvSpPr>
          <p:spPr>
            <a:xfrm>
              <a:off x="6243467" y="6259737"/>
              <a:ext cx="2125982" cy="646331"/>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Precipitación total anual (amarillo menos lluvia. Azul más lluvia)</a:t>
              </a:r>
            </a:p>
          </p:txBody>
        </p:sp>
      </p:grpSp>
      <p:grpSp>
        <p:nvGrpSpPr>
          <p:cNvPr id="43" name="Agrupar 42"/>
          <p:cNvGrpSpPr/>
          <p:nvPr/>
        </p:nvGrpSpPr>
        <p:grpSpPr>
          <a:xfrm>
            <a:off x="3205145" y="2930941"/>
            <a:ext cx="3169440" cy="1320798"/>
            <a:chOff x="4960972" y="2930941"/>
            <a:chExt cx="3169440" cy="1320798"/>
          </a:xfrm>
        </p:grpSpPr>
        <p:sp>
          <p:nvSpPr>
            <p:cNvPr id="15" name="Rectángulo 14"/>
            <p:cNvSpPr/>
            <p:nvPr/>
          </p:nvSpPr>
          <p:spPr>
            <a:xfrm>
              <a:off x="4960972" y="2930941"/>
              <a:ext cx="3169440"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cxnSpLocks/>
            </p:cNvCxnSpPr>
            <p:nvPr/>
          </p:nvCxnSpPr>
          <p:spPr>
            <a:xfrm flipH="1">
              <a:off x="7371650" y="3254100"/>
              <a:ext cx="691210" cy="997639"/>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5" name="Agrupar 34"/>
          <p:cNvGrpSpPr/>
          <p:nvPr/>
        </p:nvGrpSpPr>
        <p:grpSpPr>
          <a:xfrm>
            <a:off x="643353" y="4180244"/>
            <a:ext cx="3822998" cy="2356492"/>
            <a:chOff x="643353" y="4180244"/>
            <a:chExt cx="3822998" cy="2356492"/>
          </a:xfrm>
        </p:grpSpPr>
        <p:sp>
          <p:nvSpPr>
            <p:cNvPr id="12" name="CuadroTexto 11"/>
            <p:cNvSpPr txBox="1"/>
            <p:nvPr/>
          </p:nvSpPr>
          <p:spPr>
            <a:xfrm>
              <a:off x="643353" y="6259737"/>
              <a:ext cx="3822998"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Temperatura media anual (rojo: calor)</a:t>
              </a:r>
            </a:p>
          </p:txBody>
        </p:sp>
        <p:pic>
          <p:nvPicPr>
            <p:cNvPr id="31" name="Imagen 30" descr="Screen Shot 2019-09-30 at 23.32.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02" y="4180244"/>
              <a:ext cx="3043955" cy="1982016"/>
            </a:xfrm>
            <a:prstGeom prst="rect">
              <a:avLst/>
            </a:prstGeom>
            <a:noFill/>
            <a:ln w="19050" cmpd="sng">
              <a:solidFill>
                <a:srgbClr val="9C3F97"/>
              </a:solidFill>
            </a:ln>
          </p:spPr>
        </p:pic>
      </p:grpSp>
      <p:grpSp>
        <p:nvGrpSpPr>
          <p:cNvPr id="44" name="Agrupar 43"/>
          <p:cNvGrpSpPr/>
          <p:nvPr/>
        </p:nvGrpSpPr>
        <p:grpSpPr>
          <a:xfrm>
            <a:off x="2462786" y="2576568"/>
            <a:ext cx="3911799" cy="1686835"/>
            <a:chOff x="4218613" y="2586616"/>
            <a:chExt cx="3911799" cy="1686835"/>
          </a:xfrm>
        </p:grpSpPr>
        <p:sp>
          <p:nvSpPr>
            <p:cNvPr id="16" name="Rectángulo 15"/>
            <p:cNvSpPr/>
            <p:nvPr/>
          </p:nvSpPr>
          <p:spPr>
            <a:xfrm>
              <a:off x="4939035" y="2586616"/>
              <a:ext cx="3191377"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3" y="2748196"/>
              <a:ext cx="720422"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8" name="CuadroTexto 5">
            <a:extLst>
              <a:ext uri="{FF2B5EF4-FFF2-40B4-BE49-F238E27FC236}">
                <a16:creationId xmlns:a16="http://schemas.microsoft.com/office/drawing/2014/main" id="{3705B6F2-0ED9-CE40-87C6-8E0E31E4D7E9}"/>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spTree>
    <p:extLst>
      <p:ext uri="{BB962C8B-B14F-4D97-AF65-F5344CB8AC3E}">
        <p14:creationId xmlns:p14="http://schemas.microsoft.com/office/powerpoint/2010/main" val="177704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11" name="Group 10">
            <a:extLst>
              <a:ext uri="{FF2B5EF4-FFF2-40B4-BE49-F238E27FC236}">
                <a16:creationId xmlns:a16="http://schemas.microsoft.com/office/drawing/2014/main" id="{90E050FD-2FD1-3F42-A1F7-0B1060043BFA}"/>
              </a:ext>
            </a:extLst>
          </p:cNvPr>
          <p:cNvGrpSpPr/>
          <p:nvPr/>
        </p:nvGrpSpPr>
        <p:grpSpPr>
          <a:xfrm>
            <a:off x="948167" y="2120651"/>
            <a:ext cx="2438400" cy="1545041"/>
            <a:chOff x="948167" y="2120651"/>
            <a:chExt cx="2438400" cy="1545041"/>
          </a:xfrm>
        </p:grpSpPr>
        <p:pic>
          <p:nvPicPr>
            <p:cNvPr id="7" name="Imagen 6" descr="Screen Shot 2019-09-29 at 10.27.58.png"/>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9" name="Rectangle 8">
              <a:extLst>
                <a:ext uri="{FF2B5EF4-FFF2-40B4-BE49-F238E27FC236}">
                  <a16:creationId xmlns:a16="http://schemas.microsoft.com/office/drawing/2014/main" id="{8CAF5BFF-B807-CB48-A038-A98D510E85E9}"/>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0" name="Rectangle 19">
              <a:extLst>
                <a:ext uri="{FF2B5EF4-FFF2-40B4-BE49-F238E27FC236}">
                  <a16:creationId xmlns:a16="http://schemas.microsoft.com/office/drawing/2014/main" id="{E8F809D4-2670-444F-99EC-F87A4A556A0C}"/>
                </a:ext>
              </a:extLst>
            </p:cNvPr>
            <p:cNvSpPr/>
            <p:nvPr/>
          </p:nvSpPr>
          <p:spPr>
            <a:xfrm>
              <a:off x="1078923" y="2486987"/>
              <a:ext cx="2307644" cy="555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17" name="Agrupar 16"/>
          <p:cNvGrpSpPr/>
          <p:nvPr/>
        </p:nvGrpSpPr>
        <p:grpSpPr>
          <a:xfrm>
            <a:off x="1078923" y="2638763"/>
            <a:ext cx="7203366" cy="1015663"/>
            <a:chOff x="1078923" y="2638763"/>
            <a:chExt cx="7203366" cy="1015663"/>
          </a:xfrm>
        </p:grpSpPr>
        <p:sp>
          <p:nvSpPr>
            <p:cNvPr id="8" name="CuadroTexto 7"/>
            <p:cNvSpPr txBox="1"/>
            <p:nvPr/>
          </p:nvSpPr>
          <p:spPr>
            <a:xfrm>
              <a:off x="5423520" y="2638763"/>
              <a:ext cx="2858769"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“Proyecto” de QGIS. Al abrirlo veremos la información cartográfica descrita anteriormente. Un proyecto permite visualizar y analizar la información geográfica contenida en otros archivos </a:t>
              </a:r>
            </a:p>
          </p:txBody>
        </p:sp>
        <p:sp>
          <p:nvSpPr>
            <p:cNvPr id="25" name="Rectángulo 24"/>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7" name="Conector recto de flecha 26"/>
            <p:cNvCxnSpPr>
              <a:cxnSpLocks/>
              <a:stCxn id="25" idx="3"/>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84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31B5291-606A-BF40-BDE0-BE757BB3B7C4}"/>
              </a:ext>
            </a:extLst>
          </p:cNvPr>
          <p:cNvGrpSpPr/>
          <p:nvPr/>
        </p:nvGrpSpPr>
        <p:grpSpPr>
          <a:xfrm>
            <a:off x="987488" y="2431053"/>
            <a:ext cx="2438400" cy="1545041"/>
            <a:chOff x="948167" y="2120651"/>
            <a:chExt cx="2438400" cy="1545041"/>
          </a:xfrm>
        </p:grpSpPr>
        <p:pic>
          <p:nvPicPr>
            <p:cNvPr id="21" name="Imagen 6" descr="Screen Shot 2019-09-29 at 10.27.58.png">
              <a:extLst>
                <a:ext uri="{FF2B5EF4-FFF2-40B4-BE49-F238E27FC236}">
                  <a16:creationId xmlns:a16="http://schemas.microsoft.com/office/drawing/2014/main" id="{EE30872A-DE1F-6E47-975F-BC4DDBDB6BCB}"/>
                </a:ext>
              </a:extLst>
            </p:cNvPr>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22" name="Rectangle 21">
              <a:extLst>
                <a:ext uri="{FF2B5EF4-FFF2-40B4-BE49-F238E27FC236}">
                  <a16:creationId xmlns:a16="http://schemas.microsoft.com/office/drawing/2014/main" id="{ECF2E226-AC26-024C-AABC-09F45C7F5B1C}"/>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3" name="Rectangle 22">
              <a:extLst>
                <a:ext uri="{FF2B5EF4-FFF2-40B4-BE49-F238E27FC236}">
                  <a16:creationId xmlns:a16="http://schemas.microsoft.com/office/drawing/2014/main" id="{0BBC25C1-EC84-D846-9DE0-D560615BB965}"/>
                </a:ext>
              </a:extLst>
            </p:cNvPr>
            <p:cNvSpPr/>
            <p:nvPr/>
          </p:nvSpPr>
          <p:spPr>
            <a:xfrm>
              <a:off x="1078923" y="2486987"/>
              <a:ext cx="2307644" cy="914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6" name="Group 5">
            <a:extLst>
              <a:ext uri="{FF2B5EF4-FFF2-40B4-BE49-F238E27FC236}">
                <a16:creationId xmlns:a16="http://schemas.microsoft.com/office/drawing/2014/main" id="{6B0D8756-410C-3C4E-BEE5-6768F3E7ECD7}"/>
              </a:ext>
            </a:extLst>
          </p:cNvPr>
          <p:cNvGrpSpPr/>
          <p:nvPr/>
        </p:nvGrpSpPr>
        <p:grpSpPr>
          <a:xfrm>
            <a:off x="1078923" y="2638763"/>
            <a:ext cx="7203366" cy="1015663"/>
            <a:chOff x="1078923" y="2638763"/>
            <a:chExt cx="7203366" cy="1015663"/>
          </a:xfrm>
        </p:grpSpPr>
        <p:grpSp>
          <p:nvGrpSpPr>
            <p:cNvPr id="17" name="Agrupar 16"/>
            <p:cNvGrpSpPr/>
            <p:nvPr/>
          </p:nvGrpSpPr>
          <p:grpSpPr>
            <a:xfrm>
              <a:off x="3544965" y="2638763"/>
              <a:ext cx="4737324" cy="1015663"/>
              <a:chOff x="3544965" y="2638763"/>
              <a:chExt cx="4737324" cy="1015663"/>
            </a:xfrm>
          </p:grpSpPr>
          <p:sp>
            <p:nvSpPr>
              <p:cNvPr id="8" name="CuadroTexto 7"/>
              <p:cNvSpPr txBox="1"/>
              <p:nvPr/>
            </p:nvSpPr>
            <p:spPr>
              <a:xfrm>
                <a:off x="5656333" y="2638763"/>
                <a:ext cx="2625956"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Tabla que muestra la lista de biomas y un color asignado a cada uno. Esto permitirá que cada punto de la gráfica tenga un color correspondiente al bioma en el que está.</a:t>
                </a:r>
              </a:p>
            </p:txBody>
          </p:sp>
          <p:cxnSp>
            <p:nvCxnSpPr>
              <p:cNvPr id="27" name="Conector recto de flecha 26"/>
              <p:cNvCxnSpPr>
                <a:cxnSpLocks/>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4" name="Rectángulo 24">
              <a:extLst>
                <a:ext uri="{FF2B5EF4-FFF2-40B4-BE49-F238E27FC236}">
                  <a16:creationId xmlns:a16="http://schemas.microsoft.com/office/drawing/2014/main" id="{5C759A51-4760-D44E-ACDF-90FF8C964694}"/>
                </a:ext>
              </a:extLst>
            </p:cNvPr>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pic>
        <p:nvPicPr>
          <p:cNvPr id="15" name="Picture 14">
            <a:extLst>
              <a:ext uri="{FF2B5EF4-FFF2-40B4-BE49-F238E27FC236}">
                <a16:creationId xmlns:a16="http://schemas.microsoft.com/office/drawing/2014/main" id="{E59C7D79-CD61-5C40-8DC5-8DC7C36A1D70}"/>
              </a:ext>
            </a:extLst>
          </p:cNvPr>
          <p:cNvPicPr>
            <a:picLocks noChangeAspect="1"/>
          </p:cNvPicPr>
          <p:nvPr/>
        </p:nvPicPr>
        <p:blipFill rotWithShape="1">
          <a:blip r:embed="rId3"/>
          <a:srcRect t="61025" b="28822"/>
          <a:stretch/>
        </p:blipFill>
        <p:spPr>
          <a:xfrm>
            <a:off x="1129972" y="3078759"/>
            <a:ext cx="2176839" cy="250853"/>
          </a:xfrm>
          <a:prstGeom prst="rect">
            <a:avLst/>
          </a:prstGeom>
          <a:ln w="57150" cmpd="sng">
            <a:noFill/>
          </a:ln>
        </p:spPr>
      </p:pic>
    </p:spTree>
    <p:extLst>
      <p:ext uri="{BB962C8B-B14F-4D97-AF65-F5344CB8AC3E}">
        <p14:creationId xmlns:p14="http://schemas.microsoft.com/office/powerpoint/2010/main" val="20789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1165A0-B9EB-ED43-B4E6-D28441EC26F5}"/>
              </a:ext>
            </a:extLst>
          </p:cNvPr>
          <p:cNvPicPr>
            <a:picLocks noChangeAspect="1"/>
          </p:cNvPicPr>
          <p:nvPr/>
        </p:nvPicPr>
        <p:blipFill>
          <a:blip r:embed="rId2"/>
          <a:stretch>
            <a:fillRect/>
          </a:stretch>
        </p:blipFill>
        <p:spPr>
          <a:xfrm>
            <a:off x="702797" y="1874699"/>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800432"/>
            <a:ext cx="7898678" cy="1015663"/>
          </a:xfrm>
          <a:prstGeom prst="rect">
            <a:avLst/>
          </a:prstGeom>
          <a:noFill/>
        </p:spPr>
        <p:txBody>
          <a:bodyPr wrap="square" rtlCol="0">
            <a:spAutoFit/>
          </a:bodyPr>
          <a:lstStyle/>
          <a:p>
            <a:r>
              <a:rPr lang="es-ES" sz="2000" dirty="0">
                <a:solidFill>
                  <a:srgbClr val="9C3F97"/>
                </a:solidFill>
              </a:rPr>
              <a:t>Busca en tu ordenador el icono de QGIS 2.16 y ábrelo.</a:t>
            </a:r>
          </a:p>
          <a:p>
            <a:r>
              <a:rPr lang="es-ES" sz="2000" dirty="0">
                <a:solidFill>
                  <a:srgbClr val="9C3F97"/>
                </a:solidFill>
              </a:rPr>
              <a:t>Ve al menú proyecto y dale al botón “abrir”. Navega hacia donde tengas los archivos y selecciona “</a:t>
            </a:r>
            <a:r>
              <a:rPr lang="es-ES" sz="2000" dirty="0" err="1">
                <a:solidFill>
                  <a:srgbClr val="9C3F97"/>
                </a:solidFill>
              </a:rPr>
              <a:t>clima_vs_biomas.qgs</a:t>
            </a:r>
            <a:r>
              <a:rPr lang="es-ES" sz="2000" dirty="0">
                <a:solidFill>
                  <a:srgbClr val="9C3F97"/>
                </a:solidFill>
              </a:rPr>
              <a:t>”. Dale a aceptar</a:t>
            </a:r>
            <a:endParaRPr lang="es-ES" sz="1400" dirty="0">
              <a:solidFill>
                <a:srgbClr val="9C3F97"/>
              </a:solidFill>
            </a:endParaRPr>
          </a:p>
        </p:txBody>
      </p:sp>
      <p:sp>
        <p:nvSpPr>
          <p:cNvPr id="8" name="Rectángulo 7"/>
          <p:cNvSpPr/>
          <p:nvPr/>
        </p:nvSpPr>
        <p:spPr>
          <a:xfrm>
            <a:off x="948166" y="2489200"/>
            <a:ext cx="1443893" cy="1371941"/>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2" name="Rectángulo 11"/>
          <p:cNvSpPr/>
          <p:nvPr/>
        </p:nvSpPr>
        <p:spPr>
          <a:xfrm>
            <a:off x="948166" y="3979596"/>
            <a:ext cx="1403266" cy="196805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4" name="Rectángulo 13"/>
          <p:cNvSpPr/>
          <p:nvPr/>
        </p:nvSpPr>
        <p:spPr>
          <a:xfrm>
            <a:off x="2516283" y="2409470"/>
            <a:ext cx="5924919" cy="3190218"/>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5" name="Rectángulo 14"/>
          <p:cNvSpPr/>
          <p:nvPr/>
        </p:nvSpPr>
        <p:spPr>
          <a:xfrm>
            <a:off x="5876442" y="4170505"/>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Visualizador de información geográfica. Aquí se despliegan las capas activas.</a:t>
            </a:r>
          </a:p>
        </p:txBody>
      </p:sp>
      <p:sp>
        <p:nvSpPr>
          <p:cNvPr id="11" name="Rectángulo 10"/>
          <p:cNvSpPr/>
          <p:nvPr/>
        </p:nvSpPr>
        <p:spPr>
          <a:xfrm>
            <a:off x="1266342" y="2783923"/>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Explorador de archivos geográficos. Nos movemos por carpetas para cargar lo que queramos</a:t>
            </a:r>
          </a:p>
        </p:txBody>
      </p:sp>
      <p:sp>
        <p:nvSpPr>
          <p:cNvPr id="13" name="Rectángulo 12"/>
          <p:cNvSpPr/>
          <p:nvPr/>
        </p:nvSpPr>
        <p:spPr>
          <a:xfrm>
            <a:off x="1266342" y="5247723"/>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Tabla de contenidos. Vemos las capas que hay cargadas en el proyecto actual.</a:t>
            </a:r>
          </a:p>
        </p:txBody>
      </p:sp>
      <p:sp>
        <p:nvSpPr>
          <p:cNvPr id="16" name="Rectángulo 15"/>
          <p:cNvSpPr/>
          <p:nvPr/>
        </p:nvSpPr>
        <p:spPr>
          <a:xfrm>
            <a:off x="702797" y="1980577"/>
            <a:ext cx="7738406" cy="366622"/>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7" name="Rectángulo 16"/>
          <p:cNvSpPr/>
          <p:nvPr/>
        </p:nvSpPr>
        <p:spPr>
          <a:xfrm>
            <a:off x="4695342" y="2245314"/>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Barras de botones y menús. Aquí accedemos a las herramientas del SIG</a:t>
            </a:r>
          </a:p>
        </p:txBody>
      </p:sp>
    </p:spTree>
    <p:extLst>
      <p:ext uri="{BB962C8B-B14F-4D97-AF65-F5344CB8AC3E}">
        <p14:creationId xmlns:p14="http://schemas.microsoft.com/office/powerpoint/2010/main" val="350716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2" grpId="0" animBg="1"/>
      <p:bldP spid="14" grpId="0" animBg="1"/>
      <p:bldP spid="15" grpId="0" animBg="1"/>
      <p:bldP spid="11" grpId="0" animBg="1"/>
      <p:bldP spid="13"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077DD06-B11B-CA4D-9C10-0EBDF5F68F89}"/>
              </a:ext>
            </a:extLst>
          </p:cNvPr>
          <p:cNvPicPr>
            <a:picLocks noChangeAspect="1"/>
          </p:cNvPicPr>
          <p:nvPr/>
        </p:nvPicPr>
        <p:blipFill>
          <a:blip r:embed="rId2"/>
          <a:stretch>
            <a:fillRect/>
          </a:stretch>
        </p:blipFill>
        <p:spPr>
          <a:xfrm>
            <a:off x="751840" y="1497877"/>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945568"/>
            <a:ext cx="7898678" cy="400110"/>
          </a:xfrm>
          <a:prstGeom prst="rect">
            <a:avLst/>
          </a:prstGeom>
          <a:noFill/>
        </p:spPr>
        <p:txBody>
          <a:bodyPr wrap="square" rtlCol="0">
            <a:spAutoFit/>
          </a:bodyPr>
          <a:lstStyle/>
          <a:p>
            <a:r>
              <a:rPr lang="es-ES" sz="2000" dirty="0">
                <a:solidFill>
                  <a:srgbClr val="9C3F97"/>
                </a:solidFill>
              </a:rPr>
              <a:t>Practiquemos un poco con algunas herramientas sencillas:</a:t>
            </a:r>
            <a:endParaRPr lang="es-ES" sz="1400" dirty="0">
              <a:solidFill>
                <a:srgbClr val="9C3F97"/>
              </a:solidFill>
            </a:endParaRPr>
          </a:p>
        </p:txBody>
      </p:sp>
      <p:grpSp>
        <p:nvGrpSpPr>
          <p:cNvPr id="11" name="Agrupar 10"/>
          <p:cNvGrpSpPr/>
          <p:nvPr/>
        </p:nvGrpSpPr>
        <p:grpSpPr>
          <a:xfrm>
            <a:off x="1085744" y="3880311"/>
            <a:ext cx="3341218" cy="1479812"/>
            <a:chOff x="751840" y="4968240"/>
            <a:chExt cx="3341218" cy="1479812"/>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pPr algn="ctr"/>
              <a:r>
                <a:rPr lang="es-ES" sz="1200" dirty="0">
                  <a:solidFill>
                    <a:schemeClr val="bg1"/>
                  </a:solidFill>
                  <a:latin typeface="Arial"/>
                  <a:cs typeface="Arial"/>
                </a:rPr>
                <a:t>Activa y desactiva las distintas capas. Verás que el orden de visualización a la derecha coincide con el orden en el que se muestran aquí. Puedes arrastrar las de abajo hacia arriba para que se vean</a:t>
              </a:r>
            </a:p>
          </p:txBody>
        </p:sp>
        <p:cxnSp>
          <p:nvCxnSpPr>
            <p:cNvPr id="10" name="Conector recto de flecha 9"/>
            <p:cNvCxnSpPr/>
            <p:nvPr/>
          </p:nvCxnSpPr>
          <p:spPr>
            <a:xfrm flipH="1" flipV="1">
              <a:off x="751840" y="4968240"/>
              <a:ext cx="514502" cy="279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2411760" y="1737360"/>
            <a:ext cx="3341218" cy="3716672"/>
            <a:chOff x="2411760" y="1737360"/>
            <a:chExt cx="3341218" cy="3716672"/>
          </a:xfrm>
        </p:grpSpPr>
        <p:grpSp>
          <p:nvGrpSpPr>
            <p:cNvPr id="12" name="Agrupar 11"/>
            <p:cNvGrpSpPr/>
            <p:nvPr/>
          </p:nvGrpSpPr>
          <p:grpSpPr>
            <a:xfrm>
              <a:off x="2411760" y="1737360"/>
              <a:ext cx="3341218" cy="1915958"/>
              <a:chOff x="751840" y="4716760"/>
              <a:chExt cx="3341218" cy="1915958"/>
            </a:xfrm>
          </p:grpSpPr>
          <p:sp>
            <p:nvSpPr>
              <p:cNvPr id="13" name="Rectángulo 12"/>
              <p:cNvSpPr/>
              <p:nvPr/>
            </p:nvSpPr>
            <p:spPr>
              <a:xfrm>
                <a:off x="1266342" y="5247723"/>
                <a:ext cx="2826716"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Usa el Zoom (+ y -) para alejarte y acercarte a cualquier sitio que quieras. Verás como la capa “</a:t>
                </a:r>
                <a:r>
                  <a:rPr lang="es-ES" sz="1200" dirty="0" err="1">
                    <a:solidFill>
                      <a:schemeClr val="bg1"/>
                    </a:solidFill>
                    <a:latin typeface="Arial"/>
                    <a:cs typeface="Arial"/>
                  </a:rPr>
                  <a:t>google</a:t>
                </a:r>
                <a:r>
                  <a:rPr lang="es-ES" sz="1200" dirty="0">
                    <a:solidFill>
                      <a:schemeClr val="bg1"/>
                    </a:solidFill>
                    <a:latin typeface="Arial"/>
                    <a:cs typeface="Arial"/>
                  </a:rPr>
                  <a:t> </a:t>
                </a:r>
                <a:r>
                  <a:rPr lang="es-ES" sz="1200" dirty="0" err="1">
                    <a:solidFill>
                      <a:schemeClr val="bg1"/>
                    </a:solidFill>
                    <a:latin typeface="Arial"/>
                    <a:cs typeface="Arial"/>
                  </a:rPr>
                  <a:t>satellites</a:t>
                </a:r>
                <a:r>
                  <a:rPr lang="es-ES" sz="1200" dirty="0">
                    <a:solidFill>
                      <a:schemeClr val="bg1"/>
                    </a:solidFill>
                    <a:latin typeface="Arial"/>
                    <a:cs typeface="Arial"/>
                  </a:rPr>
                  <a:t>” va mostrando imágenes cada vez más detalladas. También verás cómo cambian la escala y las coordenadas de tu ubicación</a:t>
                </a:r>
              </a:p>
            </p:txBody>
          </p:sp>
          <p:cxnSp>
            <p:nvCxnSpPr>
              <p:cNvPr id="14" name="Conector recto de flecha 13"/>
              <p:cNvCxnSpPr/>
              <p:nvPr/>
            </p:nvCxnSpPr>
            <p:spPr>
              <a:xfrm flipH="1" flipV="1">
                <a:off x="751840" y="4716760"/>
                <a:ext cx="514502" cy="5309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a:off x="4093058" y="3653318"/>
              <a:ext cx="1516699" cy="180071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461385" y="1805214"/>
            <a:ext cx="2035301" cy="1650670"/>
            <a:chOff x="461385" y="1805214"/>
            <a:chExt cx="2035301" cy="1650670"/>
          </a:xfrm>
        </p:grpSpPr>
        <p:cxnSp>
          <p:nvCxnSpPr>
            <p:cNvPr id="20" name="Conector recto de flecha 19"/>
            <p:cNvCxnSpPr/>
            <p:nvPr/>
          </p:nvCxnSpPr>
          <p:spPr>
            <a:xfrm flipV="1">
              <a:off x="1641929" y="1805214"/>
              <a:ext cx="299357" cy="5442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ectángulo 16"/>
            <p:cNvSpPr/>
            <p:nvPr/>
          </p:nvSpPr>
          <p:spPr>
            <a:xfrm>
              <a:off x="461385" y="2070889"/>
              <a:ext cx="2035301"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La herramienta “desplazar mapa” (o pan en inglés” nos permite movernos por el mapa. Hay que seleccionarla, pinchar en el mapa y arrastrar para ir a donde queramos.</a:t>
              </a:r>
            </a:p>
          </p:txBody>
        </p:sp>
      </p:grpSp>
    </p:spTree>
    <p:extLst>
      <p:ext uri="{BB962C8B-B14F-4D97-AF65-F5344CB8AC3E}">
        <p14:creationId xmlns:p14="http://schemas.microsoft.com/office/powerpoint/2010/main" val="290482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3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36" y="1150689"/>
            <a:ext cx="8415543" cy="547957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598176"/>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685036" y="3890476"/>
            <a:ext cx="4775754" cy="1493731"/>
            <a:chOff x="-682696" y="4954321"/>
            <a:chExt cx="4775754" cy="149373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Arrástralo hacia arriba para verlo en primera posición.</a:t>
              </a:r>
            </a:p>
            <a:p>
              <a:r>
                <a:rPr lang="es-ES" sz="1200" dirty="0">
                  <a:solidFill>
                    <a:schemeClr val="bg1"/>
                  </a:solidFill>
                  <a:latin typeface="Arial"/>
                  <a:cs typeface="Arial"/>
                </a:rPr>
                <a:t>Despliega también la leyenda haciendo </a:t>
              </a:r>
              <a:r>
                <a:rPr lang="es-ES" sz="1200" dirty="0" err="1">
                  <a:solidFill>
                    <a:schemeClr val="bg1"/>
                  </a:solidFill>
                  <a:latin typeface="Arial"/>
                  <a:cs typeface="Arial"/>
                </a:rPr>
                <a:t>click</a:t>
              </a:r>
              <a:r>
                <a:rPr lang="es-ES" sz="1200" dirty="0">
                  <a:solidFill>
                    <a:schemeClr val="bg1"/>
                  </a:solidFill>
                  <a:latin typeface="Arial"/>
                  <a:cs typeface="Arial"/>
                </a:rPr>
                <a:t> en el triángulo negro. Cada color muestra un tipo de bioma.</a:t>
              </a:r>
            </a:p>
            <a:p>
              <a:r>
                <a:rPr lang="es-ES" sz="1200" dirty="0">
                  <a:solidFill>
                    <a:schemeClr val="bg1"/>
                  </a:solidFill>
                  <a:latin typeface="Arial"/>
                  <a:cs typeface="Arial"/>
                </a:rPr>
                <a:t>Haz zoom en una zona cualquiera</a:t>
              </a:r>
            </a:p>
          </p:txBody>
        </p:sp>
        <p:cxnSp>
          <p:nvCxnSpPr>
            <p:cNvPr id="10" name="Conector recto de flecha 9"/>
            <p:cNvCxnSpPr>
              <a:endCxn id="9" idx="1"/>
            </p:cNvCxnSpPr>
            <p:nvPr/>
          </p:nvCxnSpPr>
          <p:spPr>
            <a:xfrm flipH="1" flipV="1">
              <a:off x="-682696" y="4954321"/>
              <a:ext cx="1949038" cy="29340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981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0.4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 y="1122902"/>
            <a:ext cx="8458964" cy="5286853"/>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1400367"/>
            <a:ext cx="2826716" cy="3007623"/>
            <a:chOff x="1266342" y="3625095"/>
            <a:chExt cx="2826716" cy="3007623"/>
          </a:xfrm>
        </p:grpSpPr>
        <p:sp>
          <p:nvSpPr>
            <p:cNvPr id="8" name="Rectángulo 7"/>
            <p:cNvSpPr/>
            <p:nvPr/>
          </p:nvSpPr>
          <p:spPr>
            <a:xfrm>
              <a:off x="1266342" y="5247723"/>
              <a:ext cx="2826716" cy="1384995"/>
            </a:xfrm>
            <a:prstGeom prst="rect">
              <a:avLst/>
            </a:prstGeom>
            <a:solidFill>
              <a:srgbClr val="9C3F97"/>
            </a:solidFill>
          </p:spPr>
          <p:txBody>
            <a:bodyPr wrap="square">
              <a:spAutoFit/>
            </a:bodyPr>
            <a:lstStyle/>
            <a:p>
              <a:r>
                <a:rPr lang="es-ES" sz="1200" dirty="0">
                  <a:solidFill>
                    <a:schemeClr val="bg1"/>
                  </a:solidFill>
                  <a:latin typeface="Arial"/>
                  <a:cs typeface="Arial"/>
                </a:rPr>
                <a:t>Ahora vamos a seleccionar la herramienta “identificar”.</a:t>
              </a:r>
            </a:p>
            <a:p>
              <a:r>
                <a:rPr lang="es-ES" sz="1200" dirty="0">
                  <a:solidFill>
                    <a:schemeClr val="bg1"/>
                  </a:solidFill>
                  <a:latin typeface="Arial"/>
                  <a:cs typeface="Arial"/>
                </a:rPr>
                <a:t>Luego haremos </a:t>
              </a:r>
              <a:r>
                <a:rPr lang="es-ES" sz="1200" dirty="0" err="1">
                  <a:solidFill>
                    <a:schemeClr val="bg1"/>
                  </a:solidFill>
                  <a:latin typeface="Arial"/>
                  <a:cs typeface="Arial"/>
                </a:rPr>
                <a:t>click</a:t>
              </a:r>
              <a:r>
                <a:rPr lang="es-ES" sz="1200" dirty="0">
                  <a:solidFill>
                    <a:schemeClr val="bg1"/>
                  </a:solidFill>
                  <a:latin typeface="Arial"/>
                  <a:cs typeface="Arial"/>
                </a:rPr>
                <a:t> en cualquier sitio de la vista para obtener información del polígono señalado.</a:t>
              </a:r>
            </a:p>
            <a:p>
              <a:r>
                <a:rPr lang="es-ES" sz="1200" dirty="0">
                  <a:solidFill>
                    <a:schemeClr val="bg1"/>
                  </a:solidFill>
                  <a:latin typeface="Arial"/>
                  <a:cs typeface="Arial"/>
                </a:rPr>
                <a:t>Se abrirá un panel a la </a:t>
              </a:r>
              <a:r>
                <a:rPr lang="es-ES" sz="1200" dirty="0" err="1">
                  <a:solidFill>
                    <a:schemeClr val="bg1"/>
                  </a:solidFill>
                  <a:latin typeface="Arial"/>
                  <a:cs typeface="Arial"/>
                </a:rPr>
                <a:t>dercha</a:t>
              </a:r>
              <a:r>
                <a:rPr lang="es-ES" sz="1200" dirty="0">
                  <a:solidFill>
                    <a:schemeClr val="bg1"/>
                  </a:solidFill>
                  <a:latin typeface="Arial"/>
                  <a:cs typeface="Arial"/>
                </a:rPr>
                <a:t> con información valiosa.</a:t>
              </a:r>
            </a:p>
          </p:txBody>
        </p:sp>
        <p:cxnSp>
          <p:nvCxnSpPr>
            <p:cNvPr id="10" name="Conector recto de flecha 9"/>
            <p:cNvCxnSpPr/>
            <p:nvPr/>
          </p:nvCxnSpPr>
          <p:spPr>
            <a:xfrm flipV="1">
              <a:off x="2681192" y="3625095"/>
              <a:ext cx="629590" cy="162262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20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4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78" y="1139834"/>
            <a:ext cx="8369719" cy="528510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2583623"/>
            <a:ext cx="3444738" cy="1639701"/>
            <a:chOff x="1266342" y="4808351"/>
            <a:chExt cx="3444738" cy="163970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Observamos que el polígono señalado contiene “Tropical and </a:t>
              </a:r>
              <a:r>
                <a:rPr lang="es-ES" sz="1200" dirty="0" err="1">
                  <a:solidFill>
                    <a:schemeClr val="bg1"/>
                  </a:solidFill>
                  <a:latin typeface="Arial"/>
                  <a:cs typeface="Arial"/>
                </a:rPr>
                <a:t>subropical</a:t>
              </a:r>
              <a:r>
                <a:rPr lang="es-ES" sz="1200" dirty="0">
                  <a:solidFill>
                    <a:schemeClr val="bg1"/>
                  </a:solidFill>
                  <a:latin typeface="Arial"/>
                  <a:cs typeface="Arial"/>
                </a:rPr>
                <a:t> </a:t>
              </a:r>
              <a:r>
                <a:rPr lang="es-ES" sz="1200" dirty="0" err="1">
                  <a:solidFill>
                    <a:schemeClr val="bg1"/>
                  </a:solidFill>
                  <a:latin typeface="Arial"/>
                  <a:cs typeface="Arial"/>
                </a:rPr>
                <a:t>grasslands</a:t>
              </a:r>
              <a:r>
                <a:rPr lang="mr-IN" sz="1200" dirty="0">
                  <a:solidFill>
                    <a:schemeClr val="bg1"/>
                  </a:solidFill>
                  <a:latin typeface="Arial"/>
                  <a:cs typeface="Arial"/>
                </a:rPr>
                <a:t>…</a:t>
              </a:r>
              <a:r>
                <a:rPr lang="es-ES_tradnl" sz="1200" dirty="0">
                  <a:solidFill>
                    <a:schemeClr val="bg1"/>
                  </a:solidFill>
                  <a:latin typeface="Arial"/>
                  <a:cs typeface="Arial"/>
                </a:rPr>
                <a:t>”. El código de este bioma (</a:t>
              </a:r>
              <a:r>
                <a:rPr lang="es-ES_tradnl" sz="1200" dirty="0" err="1">
                  <a:solidFill>
                    <a:schemeClr val="bg1"/>
                  </a:solidFill>
                  <a:latin typeface="Arial"/>
                  <a:cs typeface="Arial"/>
                </a:rPr>
                <a:t>biome_num</a:t>
              </a:r>
              <a:r>
                <a:rPr lang="es-ES_tradnl" sz="1200" dirty="0">
                  <a:solidFill>
                    <a:schemeClr val="bg1"/>
                  </a:solidFill>
                  <a:latin typeface="Arial"/>
                  <a:cs typeface="Arial"/>
                </a:rPr>
                <a:t>) es el </a:t>
              </a:r>
              <a:r>
                <a:rPr lang="es-ES_tradnl" sz="1200" b="1" dirty="0">
                  <a:solidFill>
                    <a:schemeClr val="bg1"/>
                  </a:solidFill>
                  <a:latin typeface="Arial"/>
                  <a:cs typeface="Arial"/>
                </a:rPr>
                <a:t>7</a:t>
              </a:r>
              <a:r>
                <a:rPr lang="es-ES_tradnl" sz="1200" dirty="0">
                  <a:solidFill>
                    <a:schemeClr val="bg1"/>
                  </a:solidFill>
                  <a:latin typeface="Arial"/>
                  <a:cs typeface="Arial"/>
                </a:rPr>
                <a:t>. Usaremos ese código para crear nuestra capa de puntos.</a:t>
              </a:r>
              <a:endParaRPr lang="es-ES" sz="1200" dirty="0">
                <a:solidFill>
                  <a:schemeClr val="bg1"/>
                </a:solidFill>
                <a:latin typeface="Arial"/>
                <a:cs typeface="Arial"/>
              </a:endParaRPr>
            </a:p>
          </p:txBody>
        </p:sp>
        <p:cxnSp>
          <p:nvCxnSpPr>
            <p:cNvPr id="10" name="Conector recto de flecha 9"/>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65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5.3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67" y="1257101"/>
            <a:ext cx="7564742" cy="478058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3079131" y="3962279"/>
            <a:ext cx="2826716" cy="1498336"/>
            <a:chOff x="1266342" y="4580384"/>
            <a:chExt cx="2826716" cy="1498336"/>
          </a:xfrm>
        </p:grpSpPr>
        <p:sp>
          <p:nvSpPr>
            <p:cNvPr id="8" name="Rectángulo 7"/>
            <p:cNvSpPr/>
            <p:nvPr/>
          </p:nvSpPr>
          <p:spPr>
            <a:xfrm>
              <a:off x="1266342" y="5247723"/>
              <a:ext cx="282671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Además, para facilitarte las cosas, cada polígono de la capa biomas tiene una etiqueta que muestra el código de dicho bioma.</a:t>
              </a:r>
              <a:endParaRPr lang="es-ES" sz="1200" dirty="0">
                <a:solidFill>
                  <a:schemeClr val="bg1"/>
                </a:solidFill>
                <a:latin typeface="Arial"/>
                <a:cs typeface="Arial"/>
              </a:endParaRPr>
            </a:p>
          </p:txBody>
        </p:sp>
        <p:cxnSp>
          <p:nvCxnSpPr>
            <p:cNvPr id="10" name="Conector recto de flecha 9"/>
            <p:cNvCxnSpPr/>
            <p:nvPr/>
          </p:nvCxnSpPr>
          <p:spPr>
            <a:xfrm flipV="1">
              <a:off x="2681192" y="4580384"/>
              <a:ext cx="618735" cy="66733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656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707886"/>
          </a:xfrm>
          <a:prstGeom prst="rect">
            <a:avLst/>
          </a:prstGeom>
          <a:noFill/>
        </p:spPr>
        <p:txBody>
          <a:bodyPr wrap="square" rtlCol="0">
            <a:spAutoFit/>
          </a:bodyPr>
          <a:lstStyle/>
          <a:p>
            <a:r>
              <a:rPr lang="es-ES" sz="2000" dirty="0">
                <a:solidFill>
                  <a:srgbClr val="9C3F97"/>
                </a:solidFill>
              </a:rPr>
              <a:t>Esta tabla relaciona el nombre de cada bioma con su código. Os servirá más adelante</a:t>
            </a:r>
            <a:endParaRPr lang="es-ES" sz="1400" dirty="0">
              <a:solidFill>
                <a:srgbClr val="9C3F97"/>
              </a:solidFill>
            </a:endParaRPr>
          </a:p>
        </p:txBody>
      </p:sp>
      <p:grpSp>
        <p:nvGrpSpPr>
          <p:cNvPr id="7" name="Group 6">
            <a:extLst>
              <a:ext uri="{FF2B5EF4-FFF2-40B4-BE49-F238E27FC236}">
                <a16:creationId xmlns:a16="http://schemas.microsoft.com/office/drawing/2014/main" id="{C215B6FF-32F7-8D4D-9E88-A21D64CF10E1}"/>
              </a:ext>
            </a:extLst>
          </p:cNvPr>
          <p:cNvGrpSpPr/>
          <p:nvPr/>
        </p:nvGrpSpPr>
        <p:grpSpPr>
          <a:xfrm>
            <a:off x="1553931" y="1726034"/>
            <a:ext cx="5880100" cy="3733463"/>
            <a:chOff x="1553931" y="1726034"/>
            <a:chExt cx="5880100" cy="3733463"/>
          </a:xfrm>
        </p:grpSpPr>
        <p:pic>
          <p:nvPicPr>
            <p:cNvPr id="9" name="Imagen 8" descr="Screen Shot 2019-10-01 at 16.12.34.png"/>
            <p:cNvPicPr>
              <a:picLocks noChangeAspect="1"/>
            </p:cNvPicPr>
            <p:nvPr/>
          </p:nvPicPr>
          <p:blipFill rotWithShape="1">
            <a:blip r:embed="rId2">
              <a:extLst>
                <a:ext uri="{28A0092B-C50C-407E-A947-70E740481C1C}">
                  <a14:useLocalDpi xmlns:a14="http://schemas.microsoft.com/office/drawing/2010/main" val="0"/>
                </a:ext>
              </a:extLst>
            </a:blip>
            <a:srcRect b="33108"/>
            <a:stretch/>
          </p:blipFill>
          <p:spPr>
            <a:xfrm>
              <a:off x="1553931" y="1726034"/>
              <a:ext cx="5880100" cy="2676033"/>
            </a:xfrm>
            <a:prstGeom prst="rect">
              <a:avLst/>
            </a:prstGeom>
          </p:spPr>
        </p:pic>
        <p:pic>
          <p:nvPicPr>
            <p:cNvPr id="8" name="Imagen 8" descr="Screen Shot 2019-10-01 at 16.12.34.png">
              <a:extLst>
                <a:ext uri="{FF2B5EF4-FFF2-40B4-BE49-F238E27FC236}">
                  <a16:creationId xmlns:a16="http://schemas.microsoft.com/office/drawing/2014/main" id="{D3FB36DE-AE85-EB4F-BE78-F2223B91DDB0}"/>
                </a:ext>
              </a:extLst>
            </p:cNvPr>
            <p:cNvPicPr>
              <a:picLocks noChangeAspect="1"/>
            </p:cNvPicPr>
            <p:nvPr/>
          </p:nvPicPr>
          <p:blipFill rotWithShape="1">
            <a:blip r:embed="rId2">
              <a:extLst>
                <a:ext uri="{28A0092B-C50C-407E-A947-70E740481C1C}">
                  <a14:useLocalDpi xmlns:a14="http://schemas.microsoft.com/office/drawing/2010/main" val="0"/>
                </a:ext>
              </a:extLst>
            </a:blip>
            <a:srcRect t="73567"/>
            <a:stretch/>
          </p:blipFill>
          <p:spPr>
            <a:xfrm>
              <a:off x="1553931" y="4402067"/>
              <a:ext cx="5880100" cy="1057430"/>
            </a:xfrm>
            <a:prstGeom prst="rect">
              <a:avLst/>
            </a:prstGeom>
          </p:spPr>
        </p:pic>
      </p:grpSp>
    </p:spTree>
    <p:extLst>
      <p:ext uri="{BB962C8B-B14F-4D97-AF65-F5344CB8AC3E}">
        <p14:creationId xmlns:p14="http://schemas.microsoft.com/office/powerpoint/2010/main" val="426582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3953514" cy="1573100"/>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Los valores de temperatura y precipitación de una serie de puntos se usan como coordenadas X e Y de una gráfica de dispersión</a:t>
            </a:r>
          </a:p>
        </p:txBody>
      </p:sp>
    </p:spTree>
    <p:extLst>
      <p:ext uri="{BB962C8B-B14F-4D97-AF65-F5344CB8AC3E}">
        <p14:creationId xmlns:p14="http://schemas.microsoft.com/office/powerpoint/2010/main" val="1138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6" name="CuadroTexto 5"/>
          <p:cNvSpPr txBox="1"/>
          <p:nvPr/>
        </p:nvSpPr>
        <p:spPr>
          <a:xfrm>
            <a:off x="948167" y="1032416"/>
            <a:ext cx="7898678" cy="1015663"/>
          </a:xfrm>
          <a:prstGeom prst="rect">
            <a:avLst/>
          </a:prstGeom>
          <a:noFill/>
        </p:spPr>
        <p:txBody>
          <a:bodyPr wrap="square" rtlCol="0">
            <a:spAutoFit/>
          </a:bodyPr>
          <a:lstStyle/>
          <a:p>
            <a:r>
              <a:rPr lang="es-ES" sz="2000" dirty="0">
                <a:solidFill>
                  <a:srgbClr val="9C3F97"/>
                </a:solidFill>
              </a:rPr>
              <a:t>Crearemos una capa con 5 puntos por bioma. Como tenemos 13 biomas en el mapa, obtendremos un total de 65 puntos. Esos puntos son los que usaremos para construir la gráfica de dispersión.</a:t>
            </a:r>
            <a:endParaRPr lang="es-ES" sz="1400" dirty="0">
              <a:solidFill>
                <a:srgbClr val="9C3F97"/>
              </a:solidFill>
            </a:endParaRPr>
          </a:p>
        </p:txBody>
      </p:sp>
      <p:sp>
        <p:nvSpPr>
          <p:cNvPr id="12" name="CuadroTexto 11"/>
          <p:cNvSpPr txBox="1"/>
          <p:nvPr/>
        </p:nvSpPr>
        <p:spPr>
          <a:xfrm>
            <a:off x="948167" y="2349976"/>
            <a:ext cx="7898678" cy="1323439"/>
          </a:xfrm>
          <a:prstGeom prst="rect">
            <a:avLst/>
          </a:prstGeom>
          <a:noFill/>
        </p:spPr>
        <p:txBody>
          <a:bodyPr wrap="square" rtlCol="0">
            <a:spAutoFit/>
          </a:bodyPr>
          <a:lstStyle/>
          <a:p>
            <a:r>
              <a:rPr lang="es-ES" sz="2000" dirty="0">
                <a:solidFill>
                  <a:srgbClr val="9C3F97"/>
                </a:solidFill>
              </a:rPr>
              <a:t>En QGIS las capas de puntos se crean usando formato </a:t>
            </a:r>
            <a:r>
              <a:rPr lang="es-ES" sz="2000" b="1" dirty="0" err="1">
                <a:solidFill>
                  <a:srgbClr val="9C3F97"/>
                </a:solidFill>
              </a:rPr>
              <a:t>shapefile</a:t>
            </a:r>
            <a:r>
              <a:rPr lang="es-ES" sz="2000" dirty="0">
                <a:solidFill>
                  <a:srgbClr val="9C3F97"/>
                </a:solidFill>
              </a:rPr>
              <a:t> (el mismo formato que tiene el mapa de biomas). Un </a:t>
            </a:r>
            <a:r>
              <a:rPr lang="es-ES" sz="2000" dirty="0" err="1">
                <a:solidFill>
                  <a:srgbClr val="9C3F97"/>
                </a:solidFill>
              </a:rPr>
              <a:t>shapefile</a:t>
            </a:r>
            <a:r>
              <a:rPr lang="es-ES" sz="2000" dirty="0">
                <a:solidFill>
                  <a:srgbClr val="9C3F97"/>
                </a:solidFill>
              </a:rPr>
              <a:t> puede contener, puntos, líneas o polígonos. En nuestro caso crearemos un </a:t>
            </a:r>
            <a:r>
              <a:rPr lang="es-ES" sz="2000" dirty="0" err="1">
                <a:solidFill>
                  <a:srgbClr val="9C3F97"/>
                </a:solidFill>
              </a:rPr>
              <a:t>shapefile</a:t>
            </a:r>
            <a:r>
              <a:rPr lang="es-ES" sz="2000" dirty="0">
                <a:solidFill>
                  <a:srgbClr val="9C3F97"/>
                </a:solidFill>
              </a:rPr>
              <a:t> de puntos (el de biomas tiene polígonos). </a:t>
            </a:r>
            <a:endParaRPr lang="es-ES" sz="1400" dirty="0">
              <a:solidFill>
                <a:srgbClr val="9C3F97"/>
              </a:solidFill>
            </a:endParaRPr>
          </a:p>
        </p:txBody>
      </p:sp>
      <p:sp>
        <p:nvSpPr>
          <p:cNvPr id="13" name="CuadroTexto 12"/>
          <p:cNvSpPr txBox="1"/>
          <p:nvPr/>
        </p:nvSpPr>
        <p:spPr>
          <a:xfrm>
            <a:off x="948167" y="4006160"/>
            <a:ext cx="7898678" cy="707886"/>
          </a:xfrm>
          <a:prstGeom prst="rect">
            <a:avLst/>
          </a:prstGeom>
          <a:noFill/>
        </p:spPr>
        <p:txBody>
          <a:bodyPr wrap="square" rtlCol="0">
            <a:spAutoFit/>
          </a:bodyPr>
          <a:lstStyle/>
          <a:p>
            <a:r>
              <a:rPr lang="es-ES" sz="2000" dirty="0">
                <a:solidFill>
                  <a:srgbClr val="9C3F97"/>
                </a:solidFill>
              </a:rPr>
              <a:t>Primero lo crearemos vacío, lo guardaremos en el disco duro y luego iremos añadiendo los puntos.</a:t>
            </a:r>
            <a:endParaRPr lang="es-ES" sz="1400" dirty="0">
              <a:solidFill>
                <a:srgbClr val="9C3F97"/>
              </a:solidFill>
            </a:endParaRPr>
          </a:p>
        </p:txBody>
      </p:sp>
    </p:spTree>
    <p:extLst>
      <p:ext uri="{BB962C8B-B14F-4D97-AF65-F5344CB8AC3E}">
        <p14:creationId xmlns:p14="http://schemas.microsoft.com/office/powerpoint/2010/main" val="36006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pic>
        <p:nvPicPr>
          <p:cNvPr id="8" name="Imagen 7" descr="Screen Shot 2019-10-01 at 10.53.25 (2).png"/>
          <p:cNvPicPr>
            <a:picLocks noChangeAspect="1"/>
          </p:cNvPicPr>
          <p:nvPr/>
        </p:nvPicPr>
        <p:blipFill rotWithShape="1">
          <a:blip r:embed="rId2">
            <a:extLst>
              <a:ext uri="{28A0092B-C50C-407E-A947-70E740481C1C}">
                <a14:useLocalDpi xmlns:a14="http://schemas.microsoft.com/office/drawing/2010/main" val="0"/>
              </a:ext>
            </a:extLst>
          </a:blip>
          <a:srcRect t="8231" r="29757" b="63616"/>
          <a:stretch/>
        </p:blipFill>
        <p:spPr>
          <a:xfrm>
            <a:off x="600926" y="3191536"/>
            <a:ext cx="8019685" cy="2571388"/>
          </a:xfrm>
          <a:prstGeom prst="rect">
            <a:avLst/>
          </a:prstGeom>
        </p:spPr>
      </p:pic>
      <p:sp>
        <p:nvSpPr>
          <p:cNvPr id="11" name="CuadroTexto 10"/>
          <p:cNvSpPr txBox="1"/>
          <p:nvPr/>
        </p:nvSpPr>
        <p:spPr>
          <a:xfrm>
            <a:off x="948167" y="1216947"/>
            <a:ext cx="7898678" cy="1323439"/>
          </a:xfrm>
          <a:prstGeom prst="rect">
            <a:avLst/>
          </a:prstGeom>
          <a:noFill/>
        </p:spPr>
        <p:txBody>
          <a:bodyPr wrap="square" rtlCol="0">
            <a:spAutoFit/>
          </a:bodyPr>
          <a:lstStyle/>
          <a:p>
            <a:r>
              <a:rPr lang="es-ES" sz="2000" dirty="0">
                <a:solidFill>
                  <a:srgbClr val="9C3F97"/>
                </a:solidFill>
              </a:rPr>
              <a:t>Hacemos lo siguiente:</a:t>
            </a:r>
          </a:p>
          <a:p>
            <a:pPr marL="342900" indent="-342900">
              <a:buFontTx/>
              <a:buChar char="-"/>
            </a:pPr>
            <a:r>
              <a:rPr lang="es-ES" sz="2000" dirty="0">
                <a:solidFill>
                  <a:srgbClr val="9C3F97"/>
                </a:solidFill>
              </a:rPr>
              <a:t>Menú capa</a:t>
            </a:r>
          </a:p>
          <a:p>
            <a:pPr marL="342900" indent="-342900">
              <a:buFontTx/>
              <a:buChar char="-"/>
            </a:pPr>
            <a:r>
              <a:rPr lang="es-ES" sz="2000" dirty="0">
                <a:solidFill>
                  <a:srgbClr val="9C3F97"/>
                </a:solidFill>
              </a:rPr>
              <a:t>Crear capa</a:t>
            </a:r>
          </a:p>
          <a:p>
            <a:pPr marL="342900" indent="-342900">
              <a:buFontTx/>
              <a:buChar char="-"/>
            </a:pPr>
            <a:r>
              <a:rPr lang="es-ES" sz="2000" dirty="0">
                <a:solidFill>
                  <a:srgbClr val="9C3F97"/>
                </a:solidFill>
              </a:rPr>
              <a:t>Nueva capa de archivo </a:t>
            </a:r>
            <a:r>
              <a:rPr lang="es-ES" sz="2000" dirty="0" err="1">
                <a:solidFill>
                  <a:srgbClr val="9C3F97"/>
                </a:solidFill>
              </a:rPr>
              <a:t>shape</a:t>
            </a:r>
            <a:endParaRPr lang="es-ES" sz="1400" dirty="0">
              <a:solidFill>
                <a:srgbClr val="9C3F97"/>
              </a:solidFill>
            </a:endParaRPr>
          </a:p>
        </p:txBody>
      </p:sp>
    </p:spTree>
    <p:extLst>
      <p:ext uri="{BB962C8B-B14F-4D97-AF65-F5344CB8AC3E}">
        <p14:creationId xmlns:p14="http://schemas.microsoft.com/office/powerpoint/2010/main" val="4202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Sale un menú que nos permite configurar la creación de la capa</a:t>
            </a:r>
            <a:endParaRPr lang="es-ES" sz="1400" dirty="0">
              <a:solidFill>
                <a:srgbClr val="9C3F97"/>
              </a:solidFill>
            </a:endParaRPr>
          </a:p>
        </p:txBody>
      </p:sp>
      <p:pic>
        <p:nvPicPr>
          <p:cNvPr id="6" name="Imagen 5" descr="Screen Shot 2019-10-01 at 10.5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31" y="1346090"/>
            <a:ext cx="5541211" cy="5273088"/>
          </a:xfrm>
          <a:prstGeom prst="rect">
            <a:avLst/>
          </a:prstGeom>
        </p:spPr>
      </p:pic>
      <p:grpSp>
        <p:nvGrpSpPr>
          <p:cNvPr id="9" name="Agrupar 8"/>
          <p:cNvGrpSpPr/>
          <p:nvPr/>
        </p:nvGrpSpPr>
        <p:grpSpPr>
          <a:xfrm>
            <a:off x="3350506" y="1921434"/>
            <a:ext cx="3444738" cy="1455035"/>
            <a:chOff x="1266342" y="4808351"/>
            <a:chExt cx="3444738" cy="1455035"/>
          </a:xfrm>
        </p:grpSpPr>
        <p:sp>
          <p:nvSpPr>
            <p:cNvPr id="10" name="Rectángulo 9"/>
            <p:cNvSpPr/>
            <p:nvPr/>
          </p:nvSpPr>
          <p:spPr>
            <a:xfrm>
              <a:off x="1266342" y="5247723"/>
              <a:ext cx="282671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En primer lugar vamos a darle un nombre a la capa y a elegir dónde la guardamos. Pinchamos aquí para que se abra el menú de navegación del Windows Explorer. </a:t>
              </a:r>
              <a:endParaRPr lang="es-ES" sz="1200" dirty="0">
                <a:solidFill>
                  <a:schemeClr val="bg1"/>
                </a:solidFill>
                <a:latin typeface="Arial"/>
                <a:cs typeface="Arial"/>
              </a:endParaRPr>
            </a:p>
          </p:txBody>
        </p:sp>
        <p:cxnSp>
          <p:nvCxnSpPr>
            <p:cNvPr id="12" name="Conector recto de flecha 11"/>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373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1.0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85202"/>
            <a:ext cx="7494037" cy="521723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Ahora escribimos el nombre del archivo</a:t>
            </a:r>
            <a:endParaRPr lang="es-ES" sz="1400" dirty="0">
              <a:solidFill>
                <a:srgbClr val="9C3F97"/>
              </a:solidFill>
            </a:endParaRPr>
          </a:p>
        </p:txBody>
      </p:sp>
      <p:grpSp>
        <p:nvGrpSpPr>
          <p:cNvPr id="13" name="Agrupar 12"/>
          <p:cNvGrpSpPr/>
          <p:nvPr/>
        </p:nvGrpSpPr>
        <p:grpSpPr>
          <a:xfrm>
            <a:off x="2887437" y="4760357"/>
            <a:ext cx="4158616" cy="917101"/>
            <a:chOff x="726858" y="6398412"/>
            <a:chExt cx="4158616" cy="917101"/>
          </a:xfrm>
        </p:grpSpPr>
        <p:sp>
          <p:nvSpPr>
            <p:cNvPr id="14" name="Rectángulo 13"/>
            <p:cNvSpPr/>
            <p:nvPr/>
          </p:nvSpPr>
          <p:spPr>
            <a:xfrm>
              <a:off x="2058758" y="6398412"/>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Tecleamos aquí “puntos” (Sin comillas</a:t>
              </a:r>
              <a:r>
                <a:rPr lang="mr-IN" sz="1200" dirty="0">
                  <a:solidFill>
                    <a:schemeClr val="bg1"/>
                  </a:solidFill>
                  <a:latin typeface="Arial"/>
                  <a:cs typeface="Arial"/>
                </a:rPr>
                <a: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5" name="Conector recto de flecha 14"/>
            <p:cNvCxnSpPr>
              <a:stCxn id="14" idx="2"/>
            </p:cNvCxnSpPr>
            <p:nvPr/>
          </p:nvCxnSpPr>
          <p:spPr>
            <a:xfrm flipH="1">
              <a:off x="726858" y="6860077"/>
              <a:ext cx="2745258" cy="45543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3664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1.0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4" y="1363172"/>
            <a:ext cx="5353225"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9" name="Agrupar 8"/>
          <p:cNvGrpSpPr/>
          <p:nvPr/>
        </p:nvGrpSpPr>
        <p:grpSpPr>
          <a:xfrm>
            <a:off x="4142922" y="1867156"/>
            <a:ext cx="2826716" cy="961018"/>
            <a:chOff x="2058758" y="5101464"/>
            <a:chExt cx="2826716" cy="961018"/>
          </a:xfrm>
        </p:grpSpPr>
        <p:sp>
          <p:nvSpPr>
            <p:cNvPr id="10" name="Rectángulo 9"/>
            <p:cNvSpPr/>
            <p:nvPr/>
          </p:nvSpPr>
          <p:spPr>
            <a:xfrm>
              <a:off x="2058758" y="5600817"/>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aparece la ruta y el nombre del archivo que vamos a crear</a:t>
              </a:r>
              <a:endParaRPr lang="es-ES" sz="1200" dirty="0">
                <a:solidFill>
                  <a:schemeClr val="bg1"/>
                </a:solidFill>
                <a:latin typeface="Arial"/>
                <a:cs typeface="Arial"/>
              </a:endParaRPr>
            </a:p>
          </p:txBody>
        </p:sp>
        <p:cxnSp>
          <p:nvCxnSpPr>
            <p:cNvPr id="12" name="Conector recto de flecha 11"/>
            <p:cNvCxnSpPr/>
            <p:nvPr/>
          </p:nvCxnSpPr>
          <p:spPr>
            <a:xfrm flipH="1" flipV="1">
              <a:off x="2920002" y="5101464"/>
              <a:ext cx="249666" cy="49935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Agrupar 23"/>
          <p:cNvGrpSpPr/>
          <p:nvPr/>
        </p:nvGrpSpPr>
        <p:grpSpPr>
          <a:xfrm>
            <a:off x="3028551" y="3245817"/>
            <a:ext cx="4048924" cy="2574116"/>
            <a:chOff x="3028551" y="3245817"/>
            <a:chExt cx="4048924" cy="2574116"/>
          </a:xfrm>
        </p:grpSpPr>
        <p:grpSp>
          <p:nvGrpSpPr>
            <p:cNvPr id="13" name="Agrupar 12"/>
            <p:cNvGrpSpPr/>
            <p:nvPr/>
          </p:nvGrpSpPr>
          <p:grpSpPr>
            <a:xfrm>
              <a:off x="3028551" y="3245817"/>
              <a:ext cx="4048924" cy="2574116"/>
              <a:chOff x="1085072" y="5578623"/>
              <a:chExt cx="4048924" cy="2574116"/>
            </a:xfrm>
          </p:grpSpPr>
          <p:sp>
            <p:nvSpPr>
              <p:cNvPr id="14" name="Rectángulo 13"/>
              <p:cNvSpPr/>
              <p:nvPr/>
            </p:nvSpPr>
            <p:spPr>
              <a:xfrm>
                <a:off x="2058758" y="6398412"/>
                <a:ext cx="3075238" cy="1754327"/>
              </a:xfrm>
              <a:prstGeom prst="rect">
                <a:avLst/>
              </a:prstGeom>
              <a:solidFill>
                <a:srgbClr val="9C3F97"/>
              </a:solidFill>
            </p:spPr>
            <p:txBody>
              <a:bodyPr wrap="square">
                <a:spAutoFit/>
              </a:bodyPr>
              <a:lstStyle/>
              <a:p>
                <a:r>
                  <a:rPr lang="es-ES_tradnl" sz="1200" dirty="0">
                    <a:solidFill>
                      <a:schemeClr val="bg1"/>
                    </a:solidFill>
                    <a:latin typeface="Arial"/>
                    <a:cs typeface="Arial"/>
                  </a:rPr>
                  <a:t>Ahora vamos a crear un nuevo campo en la tabla de atributos de la capa. En este campo iremos introduciendo el código del bioma donde se encuentra el punto creado.</a:t>
                </a:r>
              </a:p>
              <a:p>
                <a:pPr marL="171450" indent="-171450">
                  <a:buFont typeface="Arial"/>
                  <a:buChar char="•"/>
                </a:pPr>
                <a:r>
                  <a:rPr lang="es-ES_tradnl" sz="1200" dirty="0">
                    <a:solidFill>
                      <a:schemeClr val="bg1"/>
                    </a:solidFill>
                    <a:latin typeface="Arial"/>
                    <a:cs typeface="Arial"/>
                  </a:rPr>
                  <a:t>En nombre escribimos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En tipo seleccionamos “Número entero”</a:t>
                </a:r>
              </a:p>
              <a:p>
                <a:pPr marL="171450" indent="-171450">
                  <a:buFont typeface="Arial"/>
                  <a:buChar char="•"/>
                </a:pPr>
                <a:r>
                  <a:rPr lang="es-ES_tradnl" sz="1200" dirty="0">
                    <a:solidFill>
                      <a:schemeClr val="bg1"/>
                    </a:solidFill>
                    <a:latin typeface="Arial"/>
                    <a:cs typeface="Arial"/>
                  </a:rPr>
                  <a:t>Luego pulsamos en “añadir a la lista de campos”</a:t>
                </a:r>
                <a:endParaRPr lang="es-ES" sz="1200" dirty="0">
                  <a:solidFill>
                    <a:schemeClr val="bg1"/>
                  </a:solidFill>
                  <a:latin typeface="Arial"/>
                  <a:cs typeface="Arial"/>
                </a:endParaRPr>
              </a:p>
            </p:txBody>
          </p:sp>
          <p:cxnSp>
            <p:nvCxnSpPr>
              <p:cNvPr id="15" name="Conector recto de flecha 14"/>
              <p:cNvCxnSpPr/>
              <p:nvPr/>
            </p:nvCxnSpPr>
            <p:spPr>
              <a:xfrm flipH="1" flipV="1">
                <a:off x="1085072" y="5578623"/>
                <a:ext cx="973686" cy="81978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0" name="Conector recto de flecha 19"/>
            <p:cNvCxnSpPr/>
            <p:nvPr/>
          </p:nvCxnSpPr>
          <p:spPr>
            <a:xfrm flipH="1" flipV="1">
              <a:off x="3744983" y="3386935"/>
              <a:ext cx="626754" cy="6786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p:nvPr/>
          </p:nvCxnSpPr>
          <p:spPr>
            <a:xfrm flipH="1" flipV="1">
              <a:off x="5872567" y="3853724"/>
              <a:ext cx="844285" cy="2118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610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2.0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5" y="1363172"/>
            <a:ext cx="5335544"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24" name="Agrupar 23"/>
          <p:cNvGrpSpPr/>
          <p:nvPr/>
        </p:nvGrpSpPr>
        <p:grpSpPr>
          <a:xfrm>
            <a:off x="2692046" y="3115312"/>
            <a:ext cx="4157474" cy="2594711"/>
            <a:chOff x="2920001" y="4065606"/>
            <a:chExt cx="4157474" cy="2594711"/>
          </a:xfrm>
        </p:grpSpPr>
        <p:grpSp>
          <p:nvGrpSpPr>
            <p:cNvPr id="13" name="Agrupar 12"/>
            <p:cNvGrpSpPr/>
            <p:nvPr/>
          </p:nvGrpSpPr>
          <p:grpSpPr>
            <a:xfrm>
              <a:off x="2920001" y="4065606"/>
              <a:ext cx="4157474" cy="1378889"/>
              <a:chOff x="976522" y="6398412"/>
              <a:chExt cx="4157474" cy="1378889"/>
            </a:xfrm>
          </p:grpSpPr>
          <p:sp>
            <p:nvSpPr>
              <p:cNvPr id="14" name="Rectángulo 13"/>
              <p:cNvSpPr/>
              <p:nvPr/>
            </p:nvSpPr>
            <p:spPr>
              <a:xfrm>
                <a:off x="2058758" y="6398412"/>
                <a:ext cx="307523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El nuevo campo aparece abajo.</a:t>
                </a:r>
              </a:p>
              <a:p>
                <a:r>
                  <a:rPr lang="es-ES_tradnl" sz="1200" dirty="0">
                    <a:solidFill>
                      <a:schemeClr val="bg1"/>
                    </a:solidFill>
                    <a:latin typeface="Arial"/>
                    <a:cs typeface="Arial"/>
                  </a:rPr>
                  <a:t>Había uno ya existente llamado id.</a:t>
                </a:r>
                <a:endParaRPr lang="es-ES" sz="1200" dirty="0">
                  <a:solidFill>
                    <a:schemeClr val="bg1"/>
                  </a:solidFill>
                  <a:latin typeface="Arial"/>
                  <a:cs typeface="Arial"/>
                </a:endParaRPr>
              </a:p>
            </p:txBody>
          </p:sp>
          <p:cxnSp>
            <p:nvCxnSpPr>
              <p:cNvPr id="15" name="Conector recto de flecha 14"/>
              <p:cNvCxnSpPr>
                <a:stCxn id="14" idx="1"/>
              </p:cNvCxnSpPr>
              <p:nvPr/>
            </p:nvCxnSpPr>
            <p:spPr>
              <a:xfrm flipH="1">
                <a:off x="976522" y="6629245"/>
                <a:ext cx="1082236" cy="114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a:off x="5286397" y="5081269"/>
              <a:ext cx="1682527" cy="157904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50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Al aceptar se carga una nueva capa que por ahora está vacía. Vamos a pintar los puntos en su interior</a:t>
            </a:r>
            <a:endParaRPr lang="es-ES" sz="1400" dirty="0">
              <a:solidFill>
                <a:srgbClr val="9C3F97"/>
              </a:solidFill>
            </a:endParaRPr>
          </a:p>
        </p:txBody>
      </p:sp>
      <p:grpSp>
        <p:nvGrpSpPr>
          <p:cNvPr id="6" name="9 Grupo"/>
          <p:cNvGrpSpPr/>
          <p:nvPr/>
        </p:nvGrpSpPr>
        <p:grpSpPr>
          <a:xfrm>
            <a:off x="893891" y="1760254"/>
            <a:ext cx="3784624" cy="2442500"/>
            <a:chOff x="893891" y="1272977"/>
            <a:chExt cx="3784624" cy="2442500"/>
          </a:xfrm>
        </p:grpSpPr>
        <p:pic>
          <p:nvPicPr>
            <p:cNvPr id="7" name="Imagen 6" descr="Screen Shot 2019-10-01 at 12.05.31.png"/>
            <p:cNvPicPr>
              <a:picLocks noChangeAspect="1"/>
            </p:cNvPicPr>
            <p:nvPr/>
          </p:nvPicPr>
          <p:blipFill rotWithShape="1">
            <a:blip r:embed="rId2">
              <a:extLst>
                <a:ext uri="{28A0092B-C50C-407E-A947-70E740481C1C}">
                  <a14:useLocalDpi xmlns:a14="http://schemas.microsoft.com/office/drawing/2010/main" val="0"/>
                </a:ext>
              </a:extLst>
            </a:blip>
            <a:srcRect t="2409" r="6591"/>
            <a:stretch/>
          </p:blipFill>
          <p:spPr>
            <a:xfrm>
              <a:off x="893891" y="1272977"/>
              <a:ext cx="2337825" cy="2442500"/>
            </a:xfrm>
            <a:prstGeom prst="rect">
              <a:avLst/>
            </a:prstGeom>
          </p:spPr>
        </p:pic>
        <p:sp>
          <p:nvSpPr>
            <p:cNvPr id="14" name="Rectángulo 13"/>
            <p:cNvSpPr/>
            <p:nvPr/>
          </p:nvSpPr>
          <p:spPr>
            <a:xfrm>
              <a:off x="3633166" y="1283599"/>
              <a:ext cx="1045349"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Nueva capa de puntos</a:t>
              </a:r>
              <a:endParaRPr lang="es-ES" sz="1200" dirty="0">
                <a:solidFill>
                  <a:schemeClr val="bg1"/>
                </a:solidFill>
                <a:latin typeface="Arial"/>
                <a:cs typeface="Arial"/>
              </a:endParaRPr>
            </a:p>
          </p:txBody>
        </p:sp>
        <p:cxnSp>
          <p:nvCxnSpPr>
            <p:cNvPr id="15" name="Conector recto de flecha 14"/>
            <p:cNvCxnSpPr>
              <a:stCxn id="14" idx="1"/>
            </p:cNvCxnSpPr>
            <p:nvPr/>
          </p:nvCxnSpPr>
          <p:spPr>
            <a:xfrm rot="10800000" flipV="1">
              <a:off x="2138440" y="1514431"/>
              <a:ext cx="1494726" cy="33101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11 Imagen" descr="Screen Shot 2019-10-01 at 12.31.22 (2).png"/>
          <p:cNvPicPr>
            <a:picLocks noChangeAspect="1"/>
          </p:cNvPicPr>
          <p:nvPr/>
        </p:nvPicPr>
        <p:blipFill>
          <a:blip r:embed="rId3"/>
          <a:srcRect t="6008" r="65401" b="70177"/>
          <a:stretch>
            <a:fillRect/>
          </a:stretch>
        </p:blipFill>
        <p:spPr>
          <a:xfrm>
            <a:off x="5058657" y="1567263"/>
            <a:ext cx="3110194" cy="1712650"/>
          </a:xfrm>
          <a:prstGeom prst="rect">
            <a:avLst/>
          </a:prstGeom>
        </p:spPr>
      </p:pic>
      <p:grpSp>
        <p:nvGrpSpPr>
          <p:cNvPr id="8" name="22 Grupo"/>
          <p:cNvGrpSpPr/>
          <p:nvPr/>
        </p:nvGrpSpPr>
        <p:grpSpPr>
          <a:xfrm>
            <a:off x="4381914" y="2317733"/>
            <a:ext cx="2722908" cy="2522579"/>
            <a:chOff x="4381914" y="2317733"/>
            <a:chExt cx="2722908" cy="2522579"/>
          </a:xfrm>
        </p:grpSpPr>
        <p:grpSp>
          <p:nvGrpSpPr>
            <p:cNvPr id="9" name="18 Grupo"/>
            <p:cNvGrpSpPr/>
            <p:nvPr/>
          </p:nvGrpSpPr>
          <p:grpSpPr>
            <a:xfrm>
              <a:off x="4381914" y="2317733"/>
              <a:ext cx="2182881" cy="1769121"/>
              <a:chOff x="4381914" y="2317733"/>
              <a:chExt cx="2182881" cy="1769121"/>
            </a:xfrm>
          </p:grpSpPr>
          <p:sp>
            <p:nvSpPr>
              <p:cNvPr id="13" name="Rectángulo 13"/>
              <p:cNvSpPr/>
              <p:nvPr/>
            </p:nvSpPr>
            <p:spPr>
              <a:xfrm>
                <a:off x="4381914" y="3071191"/>
                <a:ext cx="1765438"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Ahora buscamos el botón indicado abajo (lápiz cuya etiqueta dice “conmutar edición”)</a:t>
                </a:r>
                <a:endParaRPr lang="es-ES" sz="1200" dirty="0">
                  <a:solidFill>
                    <a:schemeClr val="bg1"/>
                  </a:solidFill>
                  <a:latin typeface="Arial"/>
                  <a:cs typeface="Arial"/>
                </a:endParaRPr>
              </a:p>
            </p:txBody>
          </p:sp>
          <p:cxnSp>
            <p:nvCxnSpPr>
              <p:cNvPr id="16" name="Conector recto de flecha 14"/>
              <p:cNvCxnSpPr/>
              <p:nvPr/>
            </p:nvCxnSpPr>
            <p:spPr>
              <a:xfrm rot="5400000" flipH="1" flipV="1">
                <a:off x="5913012" y="2462624"/>
                <a:ext cx="796674" cy="5068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ángulo 13"/>
            <p:cNvSpPr/>
            <p:nvPr/>
          </p:nvSpPr>
          <p:spPr>
            <a:xfrm>
              <a:off x="5339384" y="4009315"/>
              <a:ext cx="1765438"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Al conmutar la edición permitimos que se vayan añadiendo puntos a la capa</a:t>
              </a:r>
              <a:endParaRPr lang="es-ES" sz="1200" dirty="0">
                <a:solidFill>
                  <a:schemeClr val="bg1"/>
                </a:solidFill>
                <a:latin typeface="Arial"/>
                <a:cs typeface="Arial"/>
              </a:endParaRPr>
            </a:p>
          </p:txBody>
        </p:sp>
      </p:grpSp>
      <p:pic>
        <p:nvPicPr>
          <p:cNvPr id="17" name="16 Imagen" descr="Screen Shot 2019-10-01 at 12.40.49.png"/>
          <p:cNvPicPr>
            <a:picLocks noChangeAspect="1"/>
          </p:cNvPicPr>
          <p:nvPr/>
        </p:nvPicPr>
        <p:blipFill>
          <a:blip r:embed="rId4"/>
          <a:srcRect b="10563"/>
          <a:stretch>
            <a:fillRect/>
          </a:stretch>
        </p:blipFill>
        <p:spPr>
          <a:xfrm>
            <a:off x="893891" y="4631590"/>
            <a:ext cx="661410" cy="606331"/>
          </a:xfrm>
          <a:prstGeom prst="rect">
            <a:avLst/>
          </a:prstGeom>
        </p:spPr>
      </p:pic>
      <p:grpSp>
        <p:nvGrpSpPr>
          <p:cNvPr id="18" name="17 Grupo"/>
          <p:cNvGrpSpPr/>
          <p:nvPr/>
        </p:nvGrpSpPr>
        <p:grpSpPr>
          <a:xfrm>
            <a:off x="1555301" y="4934756"/>
            <a:ext cx="2219912" cy="1741722"/>
            <a:chOff x="3927440" y="2899129"/>
            <a:chExt cx="2219912" cy="1741722"/>
          </a:xfrm>
        </p:grpSpPr>
        <p:sp>
          <p:nvSpPr>
            <p:cNvPr id="19" name="Rectángulo 13"/>
            <p:cNvSpPr/>
            <p:nvPr/>
          </p:nvSpPr>
          <p:spPr>
            <a:xfrm>
              <a:off x="4381914" y="3071191"/>
              <a:ext cx="1765438" cy="1569660"/>
            </a:xfrm>
            <a:prstGeom prst="rect">
              <a:avLst/>
            </a:prstGeom>
            <a:solidFill>
              <a:srgbClr val="9C3F97"/>
            </a:solidFill>
          </p:spPr>
          <p:txBody>
            <a:bodyPr wrap="square">
              <a:spAutoFit/>
            </a:bodyPr>
            <a:lstStyle/>
            <a:p>
              <a:r>
                <a:rPr lang="es-ES" sz="1200" dirty="0">
                  <a:solidFill>
                    <a:schemeClr val="bg1"/>
                  </a:solidFill>
                  <a:latin typeface="Arial"/>
                  <a:cs typeface="Arial"/>
                </a:rPr>
                <a:t>También se activa esta herramienta que es la que nos permite pintar los puntos. Está dos posiciones a la derecha del botón de activar edición. La seleccionamos.</a:t>
              </a:r>
            </a:p>
          </p:txBody>
        </p:sp>
        <p:cxnSp>
          <p:nvCxnSpPr>
            <p:cNvPr id="20" name="Conector recto de flecha 14"/>
            <p:cNvCxnSpPr>
              <a:cxnSpLocks/>
              <a:endCxn id="17" idx="3"/>
            </p:cNvCxnSpPr>
            <p:nvPr/>
          </p:nvCxnSpPr>
          <p:spPr>
            <a:xfrm rot="10800000">
              <a:off x="3927440" y="2899129"/>
              <a:ext cx="924512" cy="17206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6.1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6" y="1665210"/>
            <a:ext cx="7853798" cy="438494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Ahora vamos a empezar a pintar puntos. En primer lugar nos acercamos a un área cualquiera con el zoom</a:t>
            </a:r>
            <a:endParaRPr lang="es-ES" sz="1400" dirty="0">
              <a:solidFill>
                <a:srgbClr val="9C3F97"/>
              </a:solidFill>
            </a:endParaRPr>
          </a:p>
        </p:txBody>
      </p:sp>
      <p:sp>
        <p:nvSpPr>
          <p:cNvPr id="8" name="Rectángulo 7"/>
          <p:cNvSpPr/>
          <p:nvPr/>
        </p:nvSpPr>
        <p:spPr>
          <a:xfrm>
            <a:off x="6181980" y="3227192"/>
            <a:ext cx="1518705"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sobre un bioma cuyo código conocemos previamente (porque vemos las etiquetas)</a:t>
            </a:r>
            <a:endParaRPr lang="es-ES" sz="1200" dirty="0">
              <a:solidFill>
                <a:schemeClr val="bg1"/>
              </a:solidFill>
              <a:latin typeface="Arial"/>
              <a:cs typeface="Arial"/>
            </a:endParaRPr>
          </a:p>
        </p:txBody>
      </p:sp>
      <p:pic>
        <p:nvPicPr>
          <p:cNvPr id="9" name="Imagen 8" descr="Screen Shot 2019-10-01 at 16.20.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02" y="2396369"/>
            <a:ext cx="2241326" cy="1516857"/>
          </a:xfrm>
          <a:prstGeom prst="rect">
            <a:avLst/>
          </a:prstGeom>
        </p:spPr>
      </p:pic>
      <p:sp>
        <p:nvSpPr>
          <p:cNvPr id="12" name="Rectángulo 11"/>
          <p:cNvSpPr/>
          <p:nvPr/>
        </p:nvSpPr>
        <p:spPr>
          <a:xfrm>
            <a:off x="3542319" y="3935351"/>
            <a:ext cx="251915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Se abre un menú en el que nos pide el código del bioma sobre el que hemos pintado el punto. Lo escribimos y le damos a aceptar.</a:t>
            </a:r>
            <a:endParaRPr lang="es-ES" sz="1200" dirty="0">
              <a:solidFill>
                <a:schemeClr val="bg1"/>
              </a:solidFill>
              <a:latin typeface="Arial"/>
              <a:cs typeface="Arial"/>
            </a:endParaRPr>
          </a:p>
        </p:txBody>
      </p:sp>
      <p:sp>
        <p:nvSpPr>
          <p:cNvPr id="13" name="Rectángulo 12"/>
          <p:cNvSpPr/>
          <p:nvPr/>
        </p:nvSpPr>
        <p:spPr>
          <a:xfrm>
            <a:off x="3281116" y="4918748"/>
            <a:ext cx="372604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4 Repetimos la operación (hacer </a:t>
            </a:r>
            <a:r>
              <a:rPr lang="es-ES_tradnl" sz="1200" dirty="0" err="1">
                <a:solidFill>
                  <a:schemeClr val="bg1"/>
                </a:solidFill>
                <a:latin typeface="Arial"/>
                <a:cs typeface="Arial"/>
              </a:rPr>
              <a:t>click</a:t>
            </a:r>
            <a:r>
              <a:rPr lang="es-ES_tradnl" sz="1200" dirty="0">
                <a:solidFill>
                  <a:schemeClr val="bg1"/>
                </a:solidFill>
                <a:latin typeface="Arial"/>
                <a:cs typeface="Arial"/>
              </a:rPr>
              <a:t> en otro sitio de la pantalla) tantas veces como sea necesario </a:t>
            </a:r>
            <a:endParaRPr lang="es-ES" sz="1200" dirty="0">
              <a:solidFill>
                <a:schemeClr val="bg1"/>
              </a:solidFill>
              <a:latin typeface="Arial"/>
              <a:cs typeface="Arial"/>
            </a:endParaRPr>
          </a:p>
        </p:txBody>
      </p:sp>
      <p:sp>
        <p:nvSpPr>
          <p:cNvPr id="14" name="Rectángulo 13"/>
          <p:cNvSpPr/>
          <p:nvPr/>
        </p:nvSpPr>
        <p:spPr>
          <a:xfrm>
            <a:off x="3173031" y="5517075"/>
            <a:ext cx="4419569"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Durante este proceso podemos usar el zoom y el “pan” para movernos por la pantalla a otros continentes. Los puntos de cada bioma han de estar repartidos por cuantos más continentes mejor.</a:t>
            </a:r>
            <a:endParaRPr lang="es-ES" sz="1200" dirty="0">
              <a:solidFill>
                <a:schemeClr val="bg1"/>
              </a:solidFill>
              <a:latin typeface="Arial"/>
              <a:cs typeface="Arial"/>
            </a:endParaRPr>
          </a:p>
        </p:txBody>
      </p:sp>
      <p:grpSp>
        <p:nvGrpSpPr>
          <p:cNvPr id="17" name="Agrupar 16"/>
          <p:cNvGrpSpPr/>
          <p:nvPr/>
        </p:nvGrpSpPr>
        <p:grpSpPr>
          <a:xfrm>
            <a:off x="1056716" y="2062692"/>
            <a:ext cx="2116315" cy="1732059"/>
            <a:chOff x="1056716" y="2062692"/>
            <a:chExt cx="2116315" cy="1732059"/>
          </a:xfrm>
        </p:grpSpPr>
        <p:sp>
          <p:nvSpPr>
            <p:cNvPr id="15" name="Rectángulo 14"/>
            <p:cNvSpPr/>
            <p:nvPr/>
          </p:nvSpPr>
          <p:spPr>
            <a:xfrm>
              <a:off x="1056716" y="2779088"/>
              <a:ext cx="2116315"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Cada 2-3 puntos es buena idea guardar los cambios realizados en la capa. Pulsar este botón y seguir añadiendo puntos</a:t>
              </a:r>
              <a:endParaRPr lang="es-ES" sz="1200" dirty="0">
                <a:solidFill>
                  <a:schemeClr val="bg1"/>
                </a:solidFill>
                <a:latin typeface="Arial"/>
                <a:cs typeface="Arial"/>
              </a:endParaRPr>
            </a:p>
          </p:txBody>
        </p:sp>
        <p:cxnSp>
          <p:nvCxnSpPr>
            <p:cNvPr id="16" name="Conector recto de flecha 15"/>
            <p:cNvCxnSpPr/>
            <p:nvPr/>
          </p:nvCxnSpPr>
          <p:spPr>
            <a:xfrm flipH="1" flipV="1">
              <a:off x="1477090" y="2062692"/>
              <a:ext cx="297220" cy="71639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17"/>
          <p:cNvGrpSpPr/>
          <p:nvPr/>
        </p:nvGrpSpPr>
        <p:grpSpPr>
          <a:xfrm>
            <a:off x="791830" y="4847129"/>
            <a:ext cx="2116315" cy="1619012"/>
            <a:chOff x="1056716" y="1991073"/>
            <a:chExt cx="2116315" cy="1619012"/>
          </a:xfrm>
        </p:grpSpPr>
        <p:sp>
          <p:nvSpPr>
            <p:cNvPr id="19" name="Rectángulo 18"/>
            <p:cNvSpPr/>
            <p:nvPr/>
          </p:nvSpPr>
          <p:spPr>
            <a:xfrm>
              <a:off x="1056716" y="2779088"/>
              <a:ext cx="2116315"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1 Para que vaya bien debes asegurarte de que esta capa esté seleccionada aquí. Haz </a:t>
              </a:r>
              <a:r>
                <a:rPr lang="es-ES_tradnl" sz="1200" dirty="0" err="1">
                  <a:solidFill>
                    <a:schemeClr val="bg1"/>
                  </a:solidFill>
                  <a:latin typeface="Arial"/>
                  <a:cs typeface="Arial"/>
                </a:rPr>
                <a:t>click</a:t>
              </a:r>
              <a:r>
                <a:rPr lang="es-ES_tradnl" sz="1200" dirty="0">
                  <a:solidFill>
                    <a:schemeClr val="bg1"/>
                  </a:solidFill>
                  <a:latin typeface="Arial"/>
                  <a:cs typeface="Arial"/>
                </a:rPr>
                <a:t> sobre ella.</a:t>
              </a:r>
              <a:endParaRPr lang="es-ES" sz="1200" dirty="0">
                <a:solidFill>
                  <a:schemeClr val="bg1"/>
                </a:solidFill>
                <a:latin typeface="Arial"/>
                <a:cs typeface="Arial"/>
              </a:endParaRPr>
            </a:p>
          </p:txBody>
        </p:sp>
        <p:cxnSp>
          <p:nvCxnSpPr>
            <p:cNvPr id="20" name="Conector recto de flecha 19"/>
            <p:cNvCxnSpPr>
              <a:cxnSpLocks/>
            </p:cNvCxnSpPr>
            <p:nvPr/>
          </p:nvCxnSpPr>
          <p:spPr>
            <a:xfrm flipV="1">
              <a:off x="1774310" y="1991073"/>
              <a:ext cx="117075" cy="78801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2" grpId="0" animBg="1"/>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7.0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86" y="1382673"/>
            <a:ext cx="8191500" cy="4586327"/>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Cuando tengamos todos los puntos podemos visualizar la capa creada</a:t>
            </a:r>
            <a:endParaRPr lang="es-ES" sz="1400" dirty="0">
              <a:solidFill>
                <a:srgbClr val="9C3F97"/>
              </a:solidFill>
            </a:endParaRPr>
          </a:p>
        </p:txBody>
      </p:sp>
      <p:grpSp>
        <p:nvGrpSpPr>
          <p:cNvPr id="10" name="Agrupar 9"/>
          <p:cNvGrpSpPr/>
          <p:nvPr/>
        </p:nvGrpSpPr>
        <p:grpSpPr>
          <a:xfrm>
            <a:off x="948166" y="1886857"/>
            <a:ext cx="3560333" cy="1791851"/>
            <a:chOff x="948166" y="1886857"/>
            <a:chExt cx="3560333" cy="1791851"/>
          </a:xfrm>
        </p:grpSpPr>
        <p:sp>
          <p:nvSpPr>
            <p:cNvPr id="8" name="Rectángulo 7"/>
            <p:cNvSpPr/>
            <p:nvPr/>
          </p:nvSpPr>
          <p:spPr>
            <a:xfrm>
              <a:off x="2937906" y="2293713"/>
              <a:ext cx="1570593"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Ya podemos parar la edición de la capa de puntos.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aquí y, si nos pregunta, le decimos que guarde los cambios.</a:t>
              </a:r>
              <a:endParaRPr lang="es-ES" sz="1200" dirty="0">
                <a:solidFill>
                  <a:schemeClr val="bg1"/>
                </a:solidFill>
                <a:latin typeface="Arial"/>
                <a:cs typeface="Arial"/>
              </a:endParaRPr>
            </a:p>
          </p:txBody>
        </p:sp>
        <p:cxnSp>
          <p:nvCxnSpPr>
            <p:cNvPr id="9" name="Conector recto de flecha 8"/>
            <p:cNvCxnSpPr/>
            <p:nvPr/>
          </p:nvCxnSpPr>
          <p:spPr>
            <a:xfrm flipH="1" flipV="1">
              <a:off x="948166" y="1886857"/>
              <a:ext cx="1989740" cy="4068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Agrupar 11"/>
          <p:cNvGrpSpPr/>
          <p:nvPr/>
        </p:nvGrpSpPr>
        <p:grpSpPr>
          <a:xfrm>
            <a:off x="5390382" y="1677997"/>
            <a:ext cx="2261837" cy="2038235"/>
            <a:chOff x="2937906" y="1271141"/>
            <a:chExt cx="2261837" cy="2038235"/>
          </a:xfrm>
        </p:grpSpPr>
        <p:sp>
          <p:nvSpPr>
            <p:cNvPr id="13" name="Rectángulo 12"/>
            <p:cNvSpPr/>
            <p:nvPr/>
          </p:nvSpPr>
          <p:spPr>
            <a:xfrm>
              <a:off x="2937906" y="2293713"/>
              <a:ext cx="2261837"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También podemos ver la tabla de atributos de la capa haciendo </a:t>
              </a:r>
              <a:r>
                <a:rPr lang="es-ES_tradnl" sz="1200" dirty="0" err="1">
                  <a:solidFill>
                    <a:schemeClr val="bg1"/>
                  </a:solidFill>
                  <a:latin typeface="Arial"/>
                  <a:cs typeface="Arial"/>
                </a:rPr>
                <a:t>click</a:t>
              </a:r>
              <a:r>
                <a:rPr lang="es-ES_tradnl" sz="1200" dirty="0">
                  <a:solidFill>
                    <a:schemeClr val="bg1"/>
                  </a:solidFill>
                  <a:latin typeface="Arial"/>
                  <a:cs typeface="Arial"/>
                </a:rPr>
                <a:t> aquí si previamente tenemos seleccionada la capa “puntos”</a:t>
              </a:r>
              <a:endParaRPr lang="es-ES" sz="1200" dirty="0">
                <a:solidFill>
                  <a:schemeClr val="bg1"/>
                </a:solidFill>
                <a:latin typeface="Arial"/>
                <a:cs typeface="Arial"/>
              </a:endParaRPr>
            </a:p>
          </p:txBody>
        </p:sp>
        <p:cxnSp>
          <p:nvCxnSpPr>
            <p:cNvPr id="14" name="Conector recto de flecha 13"/>
            <p:cNvCxnSpPr/>
            <p:nvPr/>
          </p:nvCxnSpPr>
          <p:spPr>
            <a:xfrm flipH="1" flipV="1">
              <a:off x="3703008" y="1271141"/>
              <a:ext cx="64893" cy="10225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3810188" y="3967859"/>
            <a:ext cx="3665950" cy="2797433"/>
            <a:chOff x="3810188" y="3967859"/>
            <a:chExt cx="3665950" cy="2797433"/>
          </a:xfrm>
        </p:grpSpPr>
        <p:pic>
          <p:nvPicPr>
            <p:cNvPr id="16" name="Imagen 15" descr="Screen Shot 2019-10-01 at 17.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188" y="3967859"/>
              <a:ext cx="3665950" cy="2797433"/>
            </a:xfrm>
            <a:prstGeom prst="rect">
              <a:avLst/>
            </a:prstGeom>
          </p:spPr>
        </p:pic>
        <p:sp>
          <p:nvSpPr>
            <p:cNvPr id="18" name="Rectángulo 17"/>
            <p:cNvSpPr/>
            <p:nvPr/>
          </p:nvSpPr>
          <p:spPr>
            <a:xfrm>
              <a:off x="4817069" y="481239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La tabla debe de contener al menos 65 puntos (5 por bioma). Cada punto está asociado con el bioma sobre el que se encuentra</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31441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93891" y="768296"/>
            <a:ext cx="8195833" cy="707886"/>
          </a:xfrm>
          <a:prstGeom prst="rect">
            <a:avLst/>
          </a:prstGeom>
          <a:noFill/>
        </p:spPr>
        <p:txBody>
          <a:bodyPr wrap="square" rtlCol="0">
            <a:spAutoFit/>
          </a:bodyPr>
          <a:lstStyle/>
          <a:p>
            <a:r>
              <a:rPr lang="es-ES" sz="2000" dirty="0">
                <a:solidFill>
                  <a:srgbClr val="9C3F97"/>
                </a:solidFill>
              </a:rPr>
              <a:t>Ahora vamos a decirle al SIG que asigne a cada punto los valores de clima del lugar en el que se encuentra</a:t>
            </a:r>
            <a:endParaRPr lang="es-ES" sz="1400" dirty="0">
              <a:solidFill>
                <a:srgbClr val="9C3F97"/>
              </a:solidFill>
            </a:endParaRPr>
          </a:p>
        </p:txBody>
      </p:sp>
      <p:sp>
        <p:nvSpPr>
          <p:cNvPr id="17" name="CuadroTexto 16"/>
          <p:cNvSpPr txBox="1"/>
          <p:nvPr/>
        </p:nvSpPr>
        <p:spPr>
          <a:xfrm>
            <a:off x="893891" y="1628800"/>
            <a:ext cx="8195833" cy="1015663"/>
          </a:xfrm>
          <a:prstGeom prst="rect">
            <a:avLst/>
          </a:prstGeom>
          <a:noFill/>
        </p:spPr>
        <p:txBody>
          <a:bodyPr wrap="square" rtlCol="0">
            <a:spAutoFit/>
          </a:bodyPr>
          <a:lstStyle/>
          <a:p>
            <a:r>
              <a:rPr lang="es-ES" sz="2000" dirty="0">
                <a:solidFill>
                  <a:srgbClr val="9C3F97"/>
                </a:solidFill>
              </a:rPr>
              <a:t>Para ello debemos de instalar un “</a:t>
            </a:r>
            <a:r>
              <a:rPr lang="es-ES" sz="2000" dirty="0" err="1">
                <a:solidFill>
                  <a:srgbClr val="9C3F97"/>
                </a:solidFill>
              </a:rPr>
              <a:t>plugin</a:t>
            </a:r>
            <a:r>
              <a:rPr lang="es-ES" sz="2000" dirty="0">
                <a:solidFill>
                  <a:srgbClr val="9C3F97"/>
                </a:solidFill>
              </a:rPr>
              <a:t>” que es una extensión de QGIS que contiene una serie de funciones específicas. Para ello vamos al menú “complementos” y seleccionamos “administrar e instalar complementos”</a:t>
            </a:r>
            <a:endParaRPr lang="es-ES" sz="1400" dirty="0">
              <a:solidFill>
                <a:srgbClr val="9C3F97"/>
              </a:solidFill>
            </a:endParaRPr>
          </a:p>
        </p:txBody>
      </p:sp>
      <p:pic>
        <p:nvPicPr>
          <p:cNvPr id="7" name="Imagen 6" descr="Screen Shot 2019-10-01 at 18.00.15.png"/>
          <p:cNvPicPr>
            <a:picLocks noChangeAspect="1"/>
          </p:cNvPicPr>
          <p:nvPr/>
        </p:nvPicPr>
        <p:blipFill rotWithShape="1">
          <a:blip r:embed="rId2">
            <a:extLst>
              <a:ext uri="{28A0092B-C50C-407E-A947-70E740481C1C}">
                <a14:useLocalDpi xmlns:a14="http://schemas.microsoft.com/office/drawing/2010/main" val="0"/>
              </a:ext>
            </a:extLst>
          </a:blip>
          <a:srcRect t="7301" r="59127" b="79366"/>
          <a:stretch/>
        </p:blipFill>
        <p:spPr>
          <a:xfrm>
            <a:off x="517072" y="2930070"/>
            <a:ext cx="3147785" cy="641781"/>
          </a:xfrm>
          <a:prstGeom prst="rect">
            <a:avLst/>
          </a:prstGeom>
        </p:spPr>
      </p:pic>
      <p:pic>
        <p:nvPicPr>
          <p:cNvPr id="15" name="Imagen 14" descr="Screen Shot 2019-10-01 at 18.03.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0" y="2730499"/>
            <a:ext cx="5090441" cy="3938360"/>
          </a:xfrm>
          <a:prstGeom prst="rect">
            <a:avLst/>
          </a:prstGeom>
        </p:spPr>
      </p:pic>
      <p:grpSp>
        <p:nvGrpSpPr>
          <p:cNvPr id="20" name="Agrupar 19"/>
          <p:cNvGrpSpPr/>
          <p:nvPr/>
        </p:nvGrpSpPr>
        <p:grpSpPr>
          <a:xfrm>
            <a:off x="3099377" y="3057072"/>
            <a:ext cx="2261837" cy="2927658"/>
            <a:chOff x="4425620" y="373287"/>
            <a:chExt cx="2261837" cy="2927658"/>
          </a:xfrm>
        </p:grpSpPr>
        <p:sp>
          <p:nvSpPr>
            <p:cNvPr id="21" name="Rectángulo 20"/>
            <p:cNvSpPr/>
            <p:nvPr/>
          </p:nvSpPr>
          <p:spPr>
            <a:xfrm>
              <a:off x="4425620" y="1731285"/>
              <a:ext cx="2261837"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Buscamos “</a:t>
              </a:r>
              <a:r>
                <a:rPr lang="es-ES_tradnl" sz="1200" dirty="0" err="1">
                  <a:solidFill>
                    <a:schemeClr val="bg1"/>
                  </a:solidFill>
                  <a:latin typeface="Arial"/>
                  <a:cs typeface="Arial"/>
                </a:rPr>
                <a:t>point</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tool</a:t>
              </a:r>
              <a:r>
                <a:rPr lang="es-ES_tradnl" sz="1200" dirty="0">
                  <a:solidFill>
                    <a:schemeClr val="bg1"/>
                  </a:solidFill>
                  <a:latin typeface="Arial"/>
                  <a:cs typeface="Arial"/>
                </a:rPr>
                <a:t>” y leemos la descripción de esta herramienta. Vemos que permite asignar valores de varios </a:t>
              </a:r>
              <a:r>
                <a:rPr lang="es-ES_tradnl" sz="1200" dirty="0" err="1">
                  <a:solidFill>
                    <a:schemeClr val="bg1"/>
                  </a:solidFill>
                  <a:latin typeface="Arial"/>
                  <a:cs typeface="Arial"/>
                </a:rPr>
                <a:t>raster</a:t>
              </a:r>
              <a:r>
                <a:rPr lang="es-ES_tradnl" sz="1200" dirty="0">
                  <a:solidFill>
                    <a:schemeClr val="bg1"/>
                  </a:solidFill>
                  <a:latin typeface="Arial"/>
                  <a:cs typeface="Arial"/>
                </a:rPr>
                <a:t> a una capa de puntos. Luego seleccionamos instalar complemento en el botón de abajo</a:t>
              </a:r>
              <a:endParaRPr lang="es-ES" sz="1200" dirty="0">
                <a:solidFill>
                  <a:schemeClr val="bg1"/>
                </a:solidFill>
                <a:latin typeface="Arial"/>
                <a:cs typeface="Arial"/>
              </a:endParaRPr>
            </a:p>
          </p:txBody>
        </p:sp>
        <p:cxnSp>
          <p:nvCxnSpPr>
            <p:cNvPr id="22" name="Conector recto de flecha 21"/>
            <p:cNvCxnSpPr/>
            <p:nvPr/>
          </p:nvCxnSpPr>
          <p:spPr>
            <a:xfrm flipV="1">
              <a:off x="5898243" y="373287"/>
              <a:ext cx="789214" cy="135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43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340687" y="5032295"/>
            <a:ext cx="2353961" cy="141576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Por un lado constataremos que lo visto en teoría es cierto</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2096560" cy="1187849"/>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El objetivo de esta práctica es doble:</a:t>
            </a:r>
          </a:p>
        </p:txBody>
      </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Y por otro aprenderemos algo de dos herramientas con gran utilidad para nuestro trabajo: SIG (Sistemas de Información geográfica) para manejar información espacial y R para construir la gráfica.</a:t>
            </a:r>
          </a:p>
        </p:txBody>
      </p:sp>
    </p:spTree>
    <p:extLst>
      <p:ext uri="{BB962C8B-B14F-4D97-AF65-F5344CB8AC3E}">
        <p14:creationId xmlns:p14="http://schemas.microsoft.com/office/powerpoint/2010/main" val="2956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2"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2201672-A6A6-8E4F-8171-4B135F5F43E3}"/>
              </a:ext>
            </a:extLst>
          </p:cNvPr>
          <p:cNvGrpSpPr/>
          <p:nvPr/>
        </p:nvGrpSpPr>
        <p:grpSpPr>
          <a:xfrm>
            <a:off x="123304" y="2274257"/>
            <a:ext cx="3343252" cy="3398973"/>
            <a:chOff x="385501" y="2400949"/>
            <a:chExt cx="3343252" cy="3398973"/>
          </a:xfrm>
        </p:grpSpPr>
        <p:pic>
          <p:nvPicPr>
            <p:cNvPr id="16" name="Imagen 15" descr="Screen Shot 2019-10-01 at 18.30.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01" y="2400949"/>
              <a:ext cx="3343252" cy="3398973"/>
            </a:xfrm>
            <a:prstGeom prst="rect">
              <a:avLst/>
            </a:prstGeom>
          </p:spPr>
        </p:pic>
        <p:sp>
          <p:nvSpPr>
            <p:cNvPr id="8" name="Rectangle 7">
              <a:extLst>
                <a:ext uri="{FF2B5EF4-FFF2-40B4-BE49-F238E27FC236}">
                  <a16:creationId xmlns:a16="http://schemas.microsoft.com/office/drawing/2014/main" id="{10C8B55A-16F2-DD44-91FD-174069E4645C}"/>
                </a:ext>
              </a:extLst>
            </p:cNvPr>
            <p:cNvSpPr/>
            <p:nvPr/>
          </p:nvSpPr>
          <p:spPr>
            <a:xfrm>
              <a:off x="812828" y="3498696"/>
              <a:ext cx="251605" cy="8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pic>
        <p:nvPicPr>
          <p:cNvPr id="6" name="Imagen 5" descr="Screen Shot 2019-10-01 at 18.26.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01" y="1255525"/>
            <a:ext cx="8044722" cy="61196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Al instalar el </a:t>
            </a:r>
            <a:r>
              <a:rPr lang="es-ES" sz="2000" dirty="0" err="1">
                <a:solidFill>
                  <a:srgbClr val="9C3F97"/>
                </a:solidFill>
              </a:rPr>
              <a:t>plugin</a:t>
            </a:r>
            <a:r>
              <a:rPr lang="es-ES" sz="2000" dirty="0">
                <a:solidFill>
                  <a:srgbClr val="9C3F97"/>
                </a:solidFill>
              </a:rPr>
              <a:t> aparece un nuevo botón para ejecutar la función deseada</a:t>
            </a:r>
            <a:endParaRPr lang="es-ES" sz="1400" dirty="0">
              <a:solidFill>
                <a:srgbClr val="9C3F97"/>
              </a:solidFill>
            </a:endParaRPr>
          </a:p>
        </p:txBody>
      </p:sp>
      <p:sp>
        <p:nvSpPr>
          <p:cNvPr id="35" name="Rectángulo 34"/>
          <p:cNvSpPr/>
          <p:nvPr/>
        </p:nvSpPr>
        <p:spPr>
          <a:xfrm>
            <a:off x="616371" y="5898369"/>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Una vez hecho esto, le damos a aceptar. Se creará una nueva capa que se mostrará en el proyecto de QGIS</a:t>
            </a:r>
            <a:endParaRPr lang="es-ES" sz="1200" dirty="0">
              <a:solidFill>
                <a:schemeClr val="bg1"/>
              </a:solidFill>
              <a:latin typeface="Arial"/>
              <a:cs typeface="Arial"/>
            </a:endParaRPr>
          </a:p>
        </p:txBody>
      </p:sp>
      <p:grpSp>
        <p:nvGrpSpPr>
          <p:cNvPr id="10" name="Group 9">
            <a:extLst>
              <a:ext uri="{FF2B5EF4-FFF2-40B4-BE49-F238E27FC236}">
                <a16:creationId xmlns:a16="http://schemas.microsoft.com/office/drawing/2014/main" id="{BEA1E0FA-0CAB-1844-B3C6-78978E884531}"/>
              </a:ext>
            </a:extLst>
          </p:cNvPr>
          <p:cNvGrpSpPr/>
          <p:nvPr/>
        </p:nvGrpSpPr>
        <p:grpSpPr>
          <a:xfrm>
            <a:off x="1747290" y="2999461"/>
            <a:ext cx="5385976" cy="3729905"/>
            <a:chOff x="1747290" y="2999461"/>
            <a:chExt cx="5385976" cy="3729905"/>
          </a:xfrm>
        </p:grpSpPr>
        <p:grpSp>
          <p:nvGrpSpPr>
            <p:cNvPr id="34" name="Agrupar 33"/>
            <p:cNvGrpSpPr/>
            <p:nvPr/>
          </p:nvGrpSpPr>
          <p:grpSpPr>
            <a:xfrm>
              <a:off x="1747290" y="2999461"/>
              <a:ext cx="5385976" cy="3729905"/>
              <a:chOff x="1747290" y="2999461"/>
              <a:chExt cx="5385976" cy="3729905"/>
            </a:xfrm>
          </p:grpSpPr>
          <p:grpSp>
            <p:nvGrpSpPr>
              <p:cNvPr id="23" name="Agrupar 22"/>
              <p:cNvGrpSpPr/>
              <p:nvPr/>
            </p:nvGrpSpPr>
            <p:grpSpPr>
              <a:xfrm>
                <a:off x="1747290" y="2999461"/>
                <a:ext cx="5385976" cy="3729905"/>
                <a:chOff x="3649411" y="1314129"/>
                <a:chExt cx="5385976" cy="3729905"/>
              </a:xfrm>
            </p:grpSpPr>
            <p:sp>
              <p:nvSpPr>
                <p:cNvPr id="24" name="Rectángulo 23"/>
                <p:cNvSpPr/>
                <p:nvPr/>
              </p:nvSpPr>
              <p:spPr>
                <a:xfrm>
                  <a:off x="5898243" y="1443049"/>
                  <a:ext cx="3137144" cy="3600985"/>
                </a:xfrm>
                <a:prstGeom prst="rect">
                  <a:avLst/>
                </a:prstGeom>
                <a:solidFill>
                  <a:srgbClr val="9C3F97"/>
                </a:solidFill>
              </p:spPr>
              <p:txBody>
                <a:bodyPr wrap="square">
                  <a:spAutoFit/>
                </a:bodyPr>
                <a:lstStyle/>
                <a:p>
                  <a:r>
                    <a:rPr lang="es-ES_tradnl" sz="1200" dirty="0">
                      <a:solidFill>
                        <a:schemeClr val="bg1"/>
                      </a:solidFill>
                      <a:latin typeface="Arial"/>
                      <a:cs typeface="Arial"/>
                    </a:rPr>
                    <a:t>Al darle al botón de la herramienta nueva se abre un menú en el que hemos de:</a:t>
                  </a:r>
                </a:p>
                <a:p>
                  <a:pPr marL="171450" indent="-171450">
                    <a:buFont typeface="Arial"/>
                    <a:buChar char="•"/>
                  </a:pPr>
                  <a:r>
                    <a:rPr lang="es-ES_tradnl" sz="1200" dirty="0">
                      <a:solidFill>
                        <a:schemeClr val="bg1"/>
                      </a:solidFill>
                      <a:latin typeface="Arial"/>
                      <a:cs typeface="Arial"/>
                    </a:rPr>
                    <a:t>Seleccionar la capa puntos como la capa que “</a:t>
                  </a:r>
                  <a:r>
                    <a:rPr lang="es-ES_tradnl" sz="1200" dirty="0" err="1">
                      <a:solidFill>
                        <a:schemeClr val="bg1"/>
                      </a:solidFill>
                      <a:latin typeface="Arial"/>
                      <a:cs typeface="Arial"/>
                    </a:rPr>
                    <a:t>containing</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points</a:t>
                  </a:r>
                  <a:r>
                    <a:rPr lang="es-ES_tradnl" sz="1200" dirty="0">
                      <a:solidFill>
                        <a:schemeClr val="bg1"/>
                      </a:solidFill>
                      <a:latin typeface="Arial"/>
                      <a:cs typeface="Arial"/>
                    </a:rPr>
                    <a:t>”. Es decir, la capa de destino del análisis.</a:t>
                  </a:r>
                </a:p>
                <a:p>
                  <a:pPr marL="171450" indent="-171450">
                    <a:buFont typeface="Arial"/>
                    <a:buChar char="•"/>
                  </a:pPr>
                  <a:r>
                    <a:rPr lang="es-ES_tradnl" sz="1200" dirty="0">
                      <a:solidFill>
                        <a:schemeClr val="bg1"/>
                      </a:solidFill>
                      <a:latin typeface="Arial"/>
                      <a:cs typeface="Arial"/>
                    </a:rPr>
                    <a:t>Seleccionamos los campos que queremos que tenga el resultado: </a:t>
                  </a:r>
                </a:p>
                <a:p>
                  <a:pPr marL="628650" lvl="1" indent="-171450">
                    <a:buFont typeface="Arial"/>
                    <a:buChar char="•"/>
                  </a:pPr>
                  <a:r>
                    <a:rPr lang="es-ES_tradnl" sz="1200" dirty="0">
                      <a:solidFill>
                        <a:schemeClr val="bg1"/>
                      </a:solidFill>
                      <a:latin typeface="Arial"/>
                      <a:cs typeface="Arial"/>
                    </a:rPr>
                    <a:t>puntos: </a:t>
                  </a:r>
                  <a:r>
                    <a:rPr lang="es-ES_tradnl" sz="1200" dirty="0" err="1">
                      <a:solidFill>
                        <a:schemeClr val="bg1"/>
                      </a:solidFill>
                      <a:latin typeface="Arial"/>
                      <a:cs typeface="Arial"/>
                    </a:rPr>
                    <a:t>bioma_id</a:t>
                  </a:r>
                  <a:endParaRPr lang="es-ES_tradnl" sz="1200" dirty="0">
                    <a:solidFill>
                      <a:schemeClr val="bg1"/>
                    </a:solidFill>
                    <a:latin typeface="Arial"/>
                    <a:cs typeface="Arial"/>
                  </a:endParaRPr>
                </a:p>
                <a:p>
                  <a:pPr marL="628650" lvl="1" indent="-171450">
                    <a:buFont typeface="Arial"/>
                    <a:buChar char="•"/>
                  </a:pPr>
                  <a:r>
                    <a:rPr lang="es-ES_tradnl" sz="1200" dirty="0" err="1">
                      <a:solidFill>
                        <a:schemeClr val="bg1"/>
                      </a:solidFill>
                      <a:latin typeface="Arial"/>
                      <a:cs typeface="Arial"/>
                    </a:rPr>
                    <a:t>Temp</a:t>
                  </a:r>
                  <a:endParaRPr lang="es-ES_tradnl" sz="1200" dirty="0">
                    <a:solidFill>
                      <a:schemeClr val="bg1"/>
                    </a:solidFill>
                    <a:latin typeface="Arial"/>
                    <a:cs typeface="Arial"/>
                  </a:endParaRPr>
                </a:p>
                <a:p>
                  <a:pPr marL="628650" lvl="1" indent="-171450">
                    <a:buFont typeface="Arial"/>
                    <a:buChar char="•"/>
                  </a:pPr>
                  <a:r>
                    <a:rPr lang="es-ES_tradnl" sz="1200" dirty="0">
                      <a:solidFill>
                        <a:schemeClr val="bg1"/>
                      </a:solidFill>
                      <a:latin typeface="Arial"/>
                      <a:cs typeface="Arial"/>
                    </a:rPr>
                    <a:t>Rain</a:t>
                  </a:r>
                </a:p>
                <a:p>
                  <a:pPr marL="171450" indent="-171450">
                    <a:buFont typeface="Arial"/>
                    <a:buChar char="•"/>
                  </a:pPr>
                  <a:r>
                    <a:rPr lang="es-ES_tradnl" sz="1200" dirty="0">
                      <a:solidFill>
                        <a:schemeClr val="bg1"/>
                      </a:solidFill>
                      <a:latin typeface="Arial"/>
                      <a:cs typeface="Arial"/>
                    </a:rPr>
                    <a:t>Hacemos la selección con el botón mayúsculas pulsado para elegirlos todos</a:t>
                  </a:r>
                </a:p>
                <a:p>
                  <a:pPr marL="171450" indent="-171450">
                    <a:buFont typeface="Arial"/>
                    <a:buChar char="•"/>
                  </a:pPr>
                  <a:r>
                    <a:rPr lang="es-ES_tradnl" sz="1200" dirty="0">
                      <a:solidFill>
                        <a:schemeClr val="bg1"/>
                      </a:solidFill>
                      <a:latin typeface="Arial"/>
                      <a:cs typeface="Arial"/>
                    </a:rPr>
                    <a:t>En la casilla de “output </a:t>
                  </a:r>
                  <a:r>
                    <a:rPr lang="es-ES_tradnl" sz="1200" dirty="0" err="1">
                      <a:solidFill>
                        <a:schemeClr val="bg1"/>
                      </a:solidFill>
                      <a:latin typeface="Arial"/>
                      <a:cs typeface="Arial"/>
                    </a:rPr>
                    <a:t>point</a:t>
                  </a:r>
                  <a:r>
                    <a:rPr lang="es-ES_tradnl" sz="1200" dirty="0">
                      <a:solidFill>
                        <a:schemeClr val="bg1"/>
                      </a:solidFill>
                      <a:latin typeface="Arial"/>
                      <a:cs typeface="Arial"/>
                    </a:rPr>
                    <a:t> vector </a:t>
                  </a:r>
                  <a:r>
                    <a:rPr lang="es-ES_tradnl" sz="1200" dirty="0" err="1">
                      <a:solidFill>
                        <a:schemeClr val="bg1"/>
                      </a:solidFill>
                      <a:latin typeface="Arial"/>
                      <a:cs typeface="Arial"/>
                    </a:rPr>
                    <a:t>layer</a:t>
                  </a:r>
                  <a:r>
                    <a:rPr lang="es-ES_tradnl" sz="1200" dirty="0">
                      <a:solidFill>
                        <a:schemeClr val="bg1"/>
                      </a:solidFill>
                      <a:latin typeface="Arial"/>
                      <a:cs typeface="Arial"/>
                    </a:rPr>
                    <a:t>” le damos a “</a:t>
                  </a:r>
                  <a:r>
                    <a:rPr lang="es-ES_tradnl" sz="1200" dirty="0" err="1">
                      <a:solidFill>
                        <a:schemeClr val="bg1"/>
                      </a:solidFill>
                      <a:latin typeface="Arial"/>
                      <a:cs typeface="Arial"/>
                    </a:rPr>
                    <a:t>browse</a:t>
                  </a:r>
                  <a:r>
                    <a:rPr lang="es-ES_tradnl" sz="1200" dirty="0">
                      <a:solidFill>
                        <a:schemeClr val="bg1"/>
                      </a:solidFill>
                      <a:latin typeface="Arial"/>
                      <a:cs typeface="Arial"/>
                    </a:rPr>
                    <a:t>” para navegar en nuestro ordenador. Vamos a la carpeta de datos y allí creamos un objeto llamado “</a:t>
                  </a:r>
                  <a:r>
                    <a:rPr lang="es-ES_tradnl" sz="1200" dirty="0" err="1">
                      <a:solidFill>
                        <a:schemeClr val="bg1"/>
                      </a:solidFill>
                      <a:latin typeface="Arial"/>
                      <a:cs typeface="Arial"/>
                    </a:rPr>
                    <a:t>puntos_clima</a:t>
                  </a:r>
                  <a:r>
                    <a:rPr lang="es-ES_tradnl" sz="1200" dirty="0">
                      <a:solidFill>
                        <a:schemeClr val="bg1"/>
                      </a:solidFill>
                      <a:latin typeface="Arial"/>
                      <a:cs typeface="Arial"/>
                    </a:rPr>
                    <a:t>”, que será una capa vectorial con la información requerida.</a:t>
                  </a:r>
                  <a:endParaRPr lang="es-ES" sz="1200" dirty="0">
                    <a:solidFill>
                      <a:schemeClr val="bg1"/>
                    </a:solidFill>
                    <a:latin typeface="Arial"/>
                    <a:cs typeface="Arial"/>
                  </a:endParaRPr>
                </a:p>
              </p:txBody>
            </p:sp>
            <p:cxnSp>
              <p:nvCxnSpPr>
                <p:cNvPr id="25" name="Conector recto de flecha 24"/>
                <p:cNvCxnSpPr/>
                <p:nvPr/>
              </p:nvCxnSpPr>
              <p:spPr>
                <a:xfrm flipH="1" flipV="1">
                  <a:off x="3649411" y="1314129"/>
                  <a:ext cx="2248832" cy="79264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32" name="Conector recto de flecha 31"/>
              <p:cNvCxnSpPr/>
              <p:nvPr/>
            </p:nvCxnSpPr>
            <p:spPr>
              <a:xfrm flipH="1" flipV="1">
                <a:off x="3251400" y="4972078"/>
                <a:ext cx="1062785" cy="6297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6" name="Conector recto de flecha 25"/>
            <p:cNvCxnSpPr/>
            <p:nvPr/>
          </p:nvCxnSpPr>
          <p:spPr>
            <a:xfrm flipH="1" flipV="1">
              <a:off x="1900403" y="3440823"/>
              <a:ext cx="2413782" cy="128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FD157F41-05E3-4C4C-B001-F991FA750561}"/>
              </a:ext>
            </a:extLst>
          </p:cNvPr>
          <p:cNvGrpSpPr/>
          <p:nvPr/>
        </p:nvGrpSpPr>
        <p:grpSpPr>
          <a:xfrm>
            <a:off x="5632032" y="1639345"/>
            <a:ext cx="2879258" cy="1657681"/>
            <a:chOff x="5632032" y="1639345"/>
            <a:chExt cx="2879258" cy="1657681"/>
          </a:xfrm>
        </p:grpSpPr>
        <p:grpSp>
          <p:nvGrpSpPr>
            <p:cNvPr id="14" name="Agrupar 13"/>
            <p:cNvGrpSpPr/>
            <p:nvPr/>
          </p:nvGrpSpPr>
          <p:grpSpPr>
            <a:xfrm>
              <a:off x="5632032" y="1639345"/>
              <a:ext cx="2879258" cy="1657681"/>
              <a:chOff x="5632032" y="1972604"/>
              <a:chExt cx="2879258" cy="1657681"/>
            </a:xfrm>
          </p:grpSpPr>
          <p:grpSp>
            <p:nvGrpSpPr>
              <p:cNvPr id="20" name="Agrupar 19"/>
              <p:cNvGrpSpPr/>
              <p:nvPr/>
            </p:nvGrpSpPr>
            <p:grpSpPr>
              <a:xfrm>
                <a:off x="5632032" y="1972604"/>
                <a:ext cx="2472783" cy="917012"/>
                <a:chOff x="6616571" y="752648"/>
                <a:chExt cx="2472783" cy="917012"/>
              </a:xfrm>
            </p:grpSpPr>
            <p:sp>
              <p:nvSpPr>
                <p:cNvPr id="21" name="Rectángulo 20"/>
                <p:cNvSpPr/>
                <p:nvPr/>
              </p:nvSpPr>
              <p:spPr>
                <a:xfrm>
                  <a:off x="6827517" y="838663"/>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Para que esta herramienta funcione, hemos de poner visibles las capas implicadas: puntos y las dos de clima</a:t>
                  </a:r>
                  <a:endParaRPr lang="es-ES" sz="1200" dirty="0">
                    <a:solidFill>
                      <a:schemeClr val="bg1"/>
                    </a:solidFill>
                    <a:latin typeface="Arial"/>
                    <a:cs typeface="Arial"/>
                  </a:endParaRPr>
                </a:p>
              </p:txBody>
            </p:sp>
            <p:cxnSp>
              <p:nvCxnSpPr>
                <p:cNvPr id="22" name="Conector recto de flecha 21"/>
                <p:cNvCxnSpPr/>
                <p:nvPr/>
              </p:nvCxnSpPr>
              <p:spPr>
                <a:xfrm flipH="1" flipV="1">
                  <a:off x="6616571" y="752648"/>
                  <a:ext cx="210946" cy="8601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3" name="Imagen 12" descr="Screen Shot 2019-10-01 at 18.29.50.png"/>
              <p:cNvPicPr>
                <a:picLocks noChangeAspect="1"/>
              </p:cNvPicPr>
              <p:nvPr/>
            </p:nvPicPr>
            <p:blipFill rotWithShape="1">
              <a:blip r:embed="rId4">
                <a:extLst>
                  <a:ext uri="{28A0092B-C50C-407E-A947-70E740481C1C}">
                    <a14:useLocalDpi xmlns:a14="http://schemas.microsoft.com/office/drawing/2010/main" val="0"/>
                  </a:ext>
                </a:extLst>
              </a:blip>
              <a:srcRect l="6552" t="14647" r="-6552" b="-14647"/>
              <a:stretch/>
            </p:blipFill>
            <p:spPr>
              <a:xfrm>
                <a:off x="6933064" y="2841172"/>
                <a:ext cx="1578226" cy="789113"/>
              </a:xfrm>
              <a:prstGeom prst="rect">
                <a:avLst/>
              </a:prstGeom>
            </p:spPr>
          </p:pic>
        </p:grpSp>
        <p:sp>
          <p:nvSpPr>
            <p:cNvPr id="27" name="Rectangle 26">
              <a:extLst>
                <a:ext uri="{FF2B5EF4-FFF2-40B4-BE49-F238E27FC236}">
                  <a16:creationId xmlns:a16="http://schemas.microsoft.com/office/drawing/2014/main" id="{0AACF688-479E-1B47-B351-AF5102C50BAA}"/>
                </a:ext>
              </a:extLst>
            </p:cNvPr>
            <p:cNvSpPr/>
            <p:nvPr/>
          </p:nvSpPr>
          <p:spPr>
            <a:xfrm>
              <a:off x="7776993" y="2850205"/>
              <a:ext cx="450687" cy="2285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spTree>
    <p:extLst>
      <p:ext uri="{BB962C8B-B14F-4D97-AF65-F5344CB8AC3E}">
        <p14:creationId xmlns:p14="http://schemas.microsoft.com/office/powerpoint/2010/main" val="141576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pic>
        <p:nvPicPr>
          <p:cNvPr id="15" name="Imagen 14" descr="Screen Shot 2019-10-01 at 18.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08476"/>
            <a:ext cx="7621876" cy="4332608"/>
          </a:xfrm>
          <a:prstGeom prst="rect">
            <a:avLst/>
          </a:prstGeom>
        </p:spPr>
      </p:pic>
      <p:grpSp>
        <p:nvGrpSpPr>
          <p:cNvPr id="16" name="Agrupar 15"/>
          <p:cNvGrpSpPr/>
          <p:nvPr/>
        </p:nvGrpSpPr>
        <p:grpSpPr>
          <a:xfrm>
            <a:off x="1056837" y="3837147"/>
            <a:ext cx="1886718" cy="968696"/>
            <a:chOff x="1056837" y="3837147"/>
            <a:chExt cx="1886718" cy="968696"/>
          </a:xfrm>
        </p:grpSpPr>
        <p:sp>
          <p:nvSpPr>
            <p:cNvPr id="17" name="Rectángulo 16"/>
            <p:cNvSpPr/>
            <p:nvPr/>
          </p:nvSpPr>
          <p:spPr>
            <a:xfrm>
              <a:off x="1056837" y="4344178"/>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tenemos la nueva capa de puntos</a:t>
              </a:r>
              <a:endParaRPr lang="es-ES" sz="1200" dirty="0">
                <a:solidFill>
                  <a:schemeClr val="bg1"/>
                </a:solidFill>
                <a:latin typeface="Arial"/>
                <a:cs typeface="Arial"/>
              </a:endParaRPr>
            </a:p>
          </p:txBody>
        </p:sp>
        <p:cxnSp>
          <p:nvCxnSpPr>
            <p:cNvPr id="18" name="Conector recto de flecha 17"/>
            <p:cNvCxnSpPr/>
            <p:nvPr/>
          </p:nvCxnSpPr>
          <p:spPr>
            <a:xfrm flipH="1" flipV="1">
              <a:off x="1972456" y="3837147"/>
              <a:ext cx="216160" cy="50703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 name="Agrupar 5"/>
          <p:cNvGrpSpPr/>
          <p:nvPr/>
        </p:nvGrpSpPr>
        <p:grpSpPr>
          <a:xfrm>
            <a:off x="5440016" y="1720411"/>
            <a:ext cx="2015157" cy="3192466"/>
            <a:chOff x="5440016" y="1720411"/>
            <a:chExt cx="2015157" cy="3192466"/>
          </a:xfrm>
        </p:grpSpPr>
        <p:grpSp>
          <p:nvGrpSpPr>
            <p:cNvPr id="19" name="Agrupar 18"/>
            <p:cNvGrpSpPr/>
            <p:nvPr/>
          </p:nvGrpSpPr>
          <p:grpSpPr>
            <a:xfrm>
              <a:off x="5440016" y="2630157"/>
              <a:ext cx="2015157" cy="2282720"/>
              <a:chOff x="928398" y="3446453"/>
              <a:chExt cx="2015157" cy="2282720"/>
            </a:xfrm>
          </p:grpSpPr>
          <p:sp>
            <p:nvSpPr>
              <p:cNvPr id="20" name="Rectángulo 19"/>
              <p:cNvSpPr/>
              <p:nvPr/>
            </p:nvSpPr>
            <p:spPr>
              <a:xfrm>
                <a:off x="1056837" y="434417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Cuya tabla (a la que accedemos dándole al botón mostrar tabla de atributos) contiene la información que necesitamos.</a:t>
                </a:r>
              </a:p>
              <a:p>
                <a:r>
                  <a:rPr lang="es-ES_tradnl" sz="1200" dirty="0">
                    <a:solidFill>
                      <a:schemeClr val="bg1"/>
                    </a:solidFill>
                    <a:latin typeface="Arial"/>
                    <a:cs typeface="Arial"/>
                  </a:rPr>
                  <a:t>¡¡enhorabuena!!</a:t>
                </a:r>
                <a:endParaRPr lang="es-ES" sz="1200" dirty="0">
                  <a:solidFill>
                    <a:schemeClr val="bg1"/>
                  </a:solidFill>
                  <a:latin typeface="Arial"/>
                  <a:cs typeface="Arial"/>
                </a:endParaRPr>
              </a:p>
            </p:txBody>
          </p:sp>
          <p:cxnSp>
            <p:nvCxnSpPr>
              <p:cNvPr id="21" name="Conector recto de flecha 20"/>
              <p:cNvCxnSpPr/>
              <p:nvPr/>
            </p:nvCxnSpPr>
            <p:spPr>
              <a:xfrm flipH="1" flipV="1">
                <a:off x="928398" y="3446453"/>
                <a:ext cx="378279" cy="89772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flipH="1" flipV="1">
              <a:off x="6349687" y="1720411"/>
              <a:ext cx="521674" cy="19598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52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631216"/>
          </a:xfrm>
          <a:prstGeom prst="rect">
            <a:avLst/>
          </a:prstGeom>
          <a:noFill/>
        </p:spPr>
        <p:txBody>
          <a:bodyPr wrap="square" rtlCol="0">
            <a:spAutoFit/>
          </a:bodyPr>
          <a:lstStyle/>
          <a:p>
            <a:r>
              <a:rPr lang="es-ES" sz="2000" dirty="0">
                <a:solidFill>
                  <a:srgbClr val="9C3F97"/>
                </a:solidFill>
              </a:rPr>
              <a:t>Ahora necesitamos añadir un campo llamado “color” a la tabla de atributos de la capa “</a:t>
            </a:r>
            <a:r>
              <a:rPr lang="es-ES" sz="2000" dirty="0" err="1">
                <a:solidFill>
                  <a:srgbClr val="9C3F97"/>
                </a:solidFill>
              </a:rPr>
              <a:t>puntos_clima</a:t>
            </a:r>
            <a:r>
              <a:rPr lang="es-ES" sz="2000" dirty="0">
                <a:solidFill>
                  <a:srgbClr val="9C3F97"/>
                </a:solidFill>
              </a:rPr>
              <a:t>”. Esto nos permitirá dibujar de ese color cada punto cuando hagamos la gráfica. </a:t>
            </a:r>
          </a:p>
          <a:p>
            <a:endParaRPr lang="es-ES" sz="2000" dirty="0">
              <a:solidFill>
                <a:srgbClr val="9C3F97"/>
              </a:solidFill>
            </a:endParaRPr>
          </a:p>
          <a:p>
            <a:r>
              <a:rPr lang="es-ES" sz="2000" dirty="0">
                <a:solidFill>
                  <a:srgbClr val="9C3F97"/>
                </a:solidFill>
              </a:rPr>
              <a:t>Este proceso se denomina “unión entre tablas a través de un campo común”</a:t>
            </a:r>
            <a:endParaRPr lang="es-ES" sz="1400" dirty="0">
              <a:solidFill>
                <a:srgbClr val="9C3F97"/>
              </a:solidFill>
            </a:endParaRPr>
          </a:p>
        </p:txBody>
      </p:sp>
      <p:graphicFrame>
        <p:nvGraphicFramePr>
          <p:cNvPr id="24" name="Tabla 58">
            <a:extLst>
              <a:ext uri="{FF2B5EF4-FFF2-40B4-BE49-F238E27FC236}">
                <a16:creationId xmlns:a16="http://schemas.microsoft.com/office/drawing/2014/main" id="{32B082F2-3D06-2740-B317-C208BD9F3B45}"/>
              </a:ext>
            </a:extLst>
          </p:cNvPr>
          <p:cNvGraphicFramePr>
            <a:graphicFrameLocks noGrp="1"/>
          </p:cNvGraphicFramePr>
          <p:nvPr>
            <p:extLst>
              <p:ext uri="{D42A27DB-BD31-4B8C-83A1-F6EECF244321}">
                <p14:modId xmlns:p14="http://schemas.microsoft.com/office/powerpoint/2010/main" val="2868789706"/>
              </p:ext>
            </p:extLst>
          </p:nvPr>
        </p:nvGraphicFramePr>
        <p:xfrm>
          <a:off x="1243723" y="2883003"/>
          <a:ext cx="2254045"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670243">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err="1">
                          <a:latin typeface="Arial"/>
                          <a:cs typeface="Arial"/>
                        </a:rPr>
                        <a:t>Bioma_id</a:t>
                      </a:r>
                      <a:endParaRPr lang="es-ES" sz="800" dirty="0">
                        <a:latin typeface="Arial"/>
                        <a:cs typeface="Arial"/>
                      </a:endParaRP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aphicFrame>
        <p:nvGraphicFramePr>
          <p:cNvPr id="25" name="Tabla 58">
            <a:extLst>
              <a:ext uri="{FF2B5EF4-FFF2-40B4-BE49-F238E27FC236}">
                <a16:creationId xmlns:a16="http://schemas.microsoft.com/office/drawing/2014/main" id="{1C73EC52-954B-4E44-AF38-F1A5A5AD310B}"/>
              </a:ext>
            </a:extLst>
          </p:cNvPr>
          <p:cNvGraphicFramePr>
            <a:graphicFrameLocks noGrp="1"/>
          </p:cNvGraphicFramePr>
          <p:nvPr>
            <p:extLst>
              <p:ext uri="{D42A27DB-BD31-4B8C-83A1-F6EECF244321}">
                <p14:modId xmlns:p14="http://schemas.microsoft.com/office/powerpoint/2010/main" val="4288306471"/>
              </p:ext>
            </p:extLst>
          </p:nvPr>
        </p:nvGraphicFramePr>
        <p:xfrm>
          <a:off x="1668436" y="5597436"/>
          <a:ext cx="1276986" cy="106680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err="1">
                          <a:latin typeface="Arial"/>
                          <a:cs typeface="Arial"/>
                        </a:rPr>
                        <a:t>Biome_num</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ct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ct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ct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ct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0BF245A3-126A-CF43-9F47-09D6EE5879C6}"/>
              </a:ext>
            </a:extLst>
          </p:cNvPr>
          <p:cNvSpPr txBox="1"/>
          <p:nvPr/>
        </p:nvSpPr>
        <p:spPr>
          <a:xfrm>
            <a:off x="1309522" y="2605636"/>
            <a:ext cx="2702740" cy="276999"/>
          </a:xfrm>
          <a:prstGeom prst="rect">
            <a:avLst/>
          </a:prstGeom>
          <a:noFill/>
        </p:spPr>
        <p:txBody>
          <a:bodyPr wrap="square" rtlCol="0">
            <a:spAutoFit/>
          </a:bodyPr>
          <a:lstStyle>
            <a:defPPr>
              <a:defRPr lang="es-ES"/>
            </a:defPPr>
            <a:lvl1pPr>
              <a:defRPr sz="2000">
                <a:solidFill>
                  <a:srgbClr val="9C3F97"/>
                </a:solidFill>
              </a:defRPr>
            </a:lvl1pPr>
          </a:lstStyle>
          <a:p>
            <a:r>
              <a:rPr lang="en-ES" sz="1200" dirty="0"/>
              <a:t>Tabla de atributos capa “puntos_clima”</a:t>
            </a:r>
          </a:p>
        </p:txBody>
      </p:sp>
      <p:grpSp>
        <p:nvGrpSpPr>
          <p:cNvPr id="12" name="Group 11">
            <a:extLst>
              <a:ext uri="{FF2B5EF4-FFF2-40B4-BE49-F238E27FC236}">
                <a16:creationId xmlns:a16="http://schemas.microsoft.com/office/drawing/2014/main" id="{1E29F10C-8288-A042-9758-45A7F673A1C1}"/>
              </a:ext>
            </a:extLst>
          </p:cNvPr>
          <p:cNvGrpSpPr/>
          <p:nvPr/>
        </p:nvGrpSpPr>
        <p:grpSpPr>
          <a:xfrm>
            <a:off x="1363570" y="3949804"/>
            <a:ext cx="1886718" cy="1647632"/>
            <a:chOff x="1363570" y="3949804"/>
            <a:chExt cx="1886718" cy="1647632"/>
          </a:xfrm>
        </p:grpSpPr>
        <p:sp>
          <p:nvSpPr>
            <p:cNvPr id="30" name="Rectángulo 16">
              <a:extLst>
                <a:ext uri="{FF2B5EF4-FFF2-40B4-BE49-F238E27FC236}">
                  <a16:creationId xmlns:a16="http://schemas.microsoft.com/office/drawing/2014/main" id="{C67548BC-930B-5B46-907E-138709D33356}"/>
                </a:ext>
              </a:extLst>
            </p:cNvPr>
            <p:cNvSpPr/>
            <p:nvPr/>
          </p:nvSpPr>
          <p:spPr>
            <a:xfrm>
              <a:off x="1363570" y="4456834"/>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Campo común (aunque tenga distinto nombre)</a:t>
              </a:r>
              <a:endParaRPr lang="es-ES" sz="1200" dirty="0">
                <a:solidFill>
                  <a:schemeClr val="bg1"/>
                </a:solidFill>
                <a:latin typeface="Arial"/>
                <a:cs typeface="Arial"/>
              </a:endParaRPr>
            </a:p>
          </p:txBody>
        </p:sp>
        <p:cxnSp>
          <p:nvCxnSpPr>
            <p:cNvPr id="31" name="Conector recto de flecha 17">
              <a:extLst>
                <a:ext uri="{FF2B5EF4-FFF2-40B4-BE49-F238E27FC236}">
                  <a16:creationId xmlns:a16="http://schemas.microsoft.com/office/drawing/2014/main" id="{6FD0C5F2-B665-004E-A69A-815B9063DE28}"/>
                </a:ext>
              </a:extLst>
            </p:cNvPr>
            <p:cNvCxnSpPr>
              <a:cxnSpLocks/>
            </p:cNvCxnSpPr>
            <p:nvPr/>
          </p:nvCxnSpPr>
          <p:spPr>
            <a:xfrm flipV="1">
              <a:off x="2198849" y="3949804"/>
              <a:ext cx="0" cy="50703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Conector recto de flecha 17">
              <a:extLst>
                <a:ext uri="{FF2B5EF4-FFF2-40B4-BE49-F238E27FC236}">
                  <a16:creationId xmlns:a16="http://schemas.microsoft.com/office/drawing/2014/main" id="{C3A71A78-528D-654D-B374-FA172827F9F7}"/>
                </a:ext>
              </a:extLst>
            </p:cNvPr>
            <p:cNvCxnSpPr>
              <a:cxnSpLocks/>
            </p:cNvCxnSpPr>
            <p:nvPr/>
          </p:nvCxnSpPr>
          <p:spPr>
            <a:xfrm flipH="1">
              <a:off x="2063469" y="4918499"/>
              <a:ext cx="135380" cy="67893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A988B006-6D3D-6441-AFB9-EDBF7F7268D9}"/>
              </a:ext>
            </a:extLst>
          </p:cNvPr>
          <p:cNvSpPr txBox="1"/>
          <p:nvPr/>
        </p:nvSpPr>
        <p:spPr>
          <a:xfrm>
            <a:off x="1431537" y="5220732"/>
            <a:ext cx="1750784" cy="276999"/>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r>
              <a:rPr lang="en-ES" sz="1200" dirty="0"/>
              <a:t>Tabla “lista_biomas.txt”</a:t>
            </a:r>
          </a:p>
        </p:txBody>
      </p:sp>
      <p:graphicFrame>
        <p:nvGraphicFramePr>
          <p:cNvPr id="33" name="Tabla 58">
            <a:extLst>
              <a:ext uri="{FF2B5EF4-FFF2-40B4-BE49-F238E27FC236}">
                <a16:creationId xmlns:a16="http://schemas.microsoft.com/office/drawing/2014/main" id="{AEFB6F91-B42D-0B44-A720-1C06B952FF8E}"/>
              </a:ext>
            </a:extLst>
          </p:cNvPr>
          <p:cNvGraphicFramePr>
            <a:graphicFrameLocks noGrp="1"/>
          </p:cNvGraphicFramePr>
          <p:nvPr>
            <p:extLst>
              <p:ext uri="{D42A27DB-BD31-4B8C-83A1-F6EECF244321}">
                <p14:modId xmlns:p14="http://schemas.microsoft.com/office/powerpoint/2010/main" val="4063661192"/>
              </p:ext>
            </p:extLst>
          </p:nvPr>
        </p:nvGraphicFramePr>
        <p:xfrm>
          <a:off x="3511995" y="2882635"/>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1"/>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34" name="Rectángulo 16">
            <a:extLst>
              <a:ext uri="{FF2B5EF4-FFF2-40B4-BE49-F238E27FC236}">
                <a16:creationId xmlns:a16="http://schemas.microsoft.com/office/drawing/2014/main" id="{EEDB40C0-11FB-F34A-9E98-51A58C713B4C}"/>
              </a:ext>
            </a:extLst>
          </p:cNvPr>
          <p:cNvSpPr/>
          <p:nvPr/>
        </p:nvSpPr>
        <p:spPr>
          <a:xfrm>
            <a:off x="5214029" y="3302671"/>
            <a:ext cx="2432944"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El proceso de unión implica:</a:t>
            </a:r>
          </a:p>
          <a:p>
            <a:pPr marL="171450" indent="-171450">
              <a:buFontTx/>
              <a:buChar char="-"/>
            </a:pPr>
            <a:r>
              <a:rPr lang="es-ES_tradnl" sz="1200" dirty="0">
                <a:solidFill>
                  <a:schemeClr val="bg1"/>
                </a:solidFill>
                <a:latin typeface="Arial"/>
                <a:cs typeface="Arial"/>
              </a:rPr>
              <a:t>Crear un nuevo campo en la tabla “destino”</a:t>
            </a:r>
          </a:p>
          <a:p>
            <a:pPr marL="171450" indent="-171450">
              <a:buFontTx/>
              <a:buChar char="-"/>
            </a:pPr>
            <a:r>
              <a:rPr lang="es-ES_tradnl" sz="1200" dirty="0">
                <a:solidFill>
                  <a:schemeClr val="bg1"/>
                </a:solidFill>
                <a:latin typeface="Arial"/>
                <a:cs typeface="Arial"/>
              </a:rPr>
              <a:t>Asignar el color de la tabla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que corresponda según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endParaRPr lang="es-ES" sz="1200" dirty="0">
              <a:solidFill>
                <a:schemeClr val="bg1"/>
              </a:solidFill>
              <a:latin typeface="Arial"/>
              <a:cs typeface="Arial"/>
            </a:endParaRPr>
          </a:p>
        </p:txBody>
      </p:sp>
      <p:sp>
        <p:nvSpPr>
          <p:cNvPr id="11" name="Rectangle 10">
            <a:extLst>
              <a:ext uri="{FF2B5EF4-FFF2-40B4-BE49-F238E27FC236}">
                <a16:creationId xmlns:a16="http://schemas.microsoft.com/office/drawing/2014/main" id="{9433F309-1800-134C-8083-C7E2E6F63D2F}"/>
              </a:ext>
            </a:extLst>
          </p:cNvPr>
          <p:cNvSpPr/>
          <p:nvPr/>
        </p:nvSpPr>
        <p:spPr>
          <a:xfrm>
            <a:off x="1676528" y="5826265"/>
            <a:ext cx="783451" cy="19420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5" name="Rectangle 34">
            <a:extLst>
              <a:ext uri="{FF2B5EF4-FFF2-40B4-BE49-F238E27FC236}">
                <a16:creationId xmlns:a16="http://schemas.microsoft.com/office/drawing/2014/main" id="{73985FBD-EC9A-3349-B7F2-DBFE0131BC37}"/>
              </a:ext>
            </a:extLst>
          </p:cNvPr>
          <p:cNvSpPr/>
          <p:nvPr/>
        </p:nvSpPr>
        <p:spPr>
          <a:xfrm>
            <a:off x="1790500" y="3119776"/>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6" name="Rectangle 35">
            <a:extLst>
              <a:ext uri="{FF2B5EF4-FFF2-40B4-BE49-F238E27FC236}">
                <a16:creationId xmlns:a16="http://schemas.microsoft.com/office/drawing/2014/main" id="{A0CB8E6B-688F-F04C-AD79-51E313120AB6}"/>
              </a:ext>
            </a:extLst>
          </p:cNvPr>
          <p:cNvSpPr/>
          <p:nvPr/>
        </p:nvSpPr>
        <p:spPr>
          <a:xfrm>
            <a:off x="1794656" y="3323002"/>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7" name="Rectangle 36">
            <a:extLst>
              <a:ext uri="{FF2B5EF4-FFF2-40B4-BE49-F238E27FC236}">
                <a16:creationId xmlns:a16="http://schemas.microsoft.com/office/drawing/2014/main" id="{7F5A43E9-4A49-0F44-8ED0-566C753DE4B3}"/>
              </a:ext>
            </a:extLst>
          </p:cNvPr>
          <p:cNvSpPr/>
          <p:nvPr/>
        </p:nvSpPr>
        <p:spPr>
          <a:xfrm>
            <a:off x="3511995" y="3119775"/>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8" name="Rectangle 37">
            <a:extLst>
              <a:ext uri="{FF2B5EF4-FFF2-40B4-BE49-F238E27FC236}">
                <a16:creationId xmlns:a16="http://schemas.microsoft.com/office/drawing/2014/main" id="{B555EAA1-99C0-A641-B3DA-B5C351D07EB9}"/>
              </a:ext>
            </a:extLst>
          </p:cNvPr>
          <p:cNvSpPr/>
          <p:nvPr/>
        </p:nvSpPr>
        <p:spPr>
          <a:xfrm>
            <a:off x="3511995" y="3314758"/>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9" name="Rectangle 38">
            <a:extLst>
              <a:ext uri="{FF2B5EF4-FFF2-40B4-BE49-F238E27FC236}">
                <a16:creationId xmlns:a16="http://schemas.microsoft.com/office/drawing/2014/main" id="{B26E5482-0F1B-7342-BC92-F9C7F6E7CA3B}"/>
              </a:ext>
            </a:extLst>
          </p:cNvPr>
          <p:cNvSpPr/>
          <p:nvPr/>
        </p:nvSpPr>
        <p:spPr>
          <a:xfrm>
            <a:off x="1676528" y="6027971"/>
            <a:ext cx="783451" cy="19420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1" name="Rectangle 40">
            <a:extLst>
              <a:ext uri="{FF2B5EF4-FFF2-40B4-BE49-F238E27FC236}">
                <a16:creationId xmlns:a16="http://schemas.microsoft.com/office/drawing/2014/main" id="{D5B8B369-F5F9-584B-B261-369C5580FC42}"/>
              </a:ext>
            </a:extLst>
          </p:cNvPr>
          <p:cNvSpPr/>
          <p:nvPr/>
        </p:nvSpPr>
        <p:spPr>
          <a:xfrm>
            <a:off x="1794656" y="3538155"/>
            <a:ext cx="652856"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2" name="Rectangle 41">
            <a:extLst>
              <a:ext uri="{FF2B5EF4-FFF2-40B4-BE49-F238E27FC236}">
                <a16:creationId xmlns:a16="http://schemas.microsoft.com/office/drawing/2014/main" id="{5CDC07E1-C1E4-7342-B1ED-983E33DDBD0E}"/>
              </a:ext>
            </a:extLst>
          </p:cNvPr>
          <p:cNvSpPr/>
          <p:nvPr/>
        </p:nvSpPr>
        <p:spPr>
          <a:xfrm>
            <a:off x="3511995" y="3536635"/>
            <a:ext cx="511492"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Yellow</a:t>
            </a:r>
          </a:p>
        </p:txBody>
      </p:sp>
      <p:sp>
        <p:nvSpPr>
          <p:cNvPr id="43" name="Rectangle 42">
            <a:extLst>
              <a:ext uri="{FF2B5EF4-FFF2-40B4-BE49-F238E27FC236}">
                <a16:creationId xmlns:a16="http://schemas.microsoft.com/office/drawing/2014/main" id="{1C5158DD-6676-B443-A4EF-6CD9FE8E1D7B}"/>
              </a:ext>
            </a:extLst>
          </p:cNvPr>
          <p:cNvSpPr/>
          <p:nvPr/>
        </p:nvSpPr>
        <p:spPr>
          <a:xfrm>
            <a:off x="1676528" y="6249848"/>
            <a:ext cx="783451" cy="19420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4" name="Rectangle 43">
            <a:extLst>
              <a:ext uri="{FF2B5EF4-FFF2-40B4-BE49-F238E27FC236}">
                <a16:creationId xmlns:a16="http://schemas.microsoft.com/office/drawing/2014/main" id="{6F487223-C562-E048-B3A2-7DF3FFF7254C}"/>
              </a:ext>
            </a:extLst>
          </p:cNvPr>
          <p:cNvSpPr/>
          <p:nvPr/>
        </p:nvSpPr>
        <p:spPr>
          <a:xfrm>
            <a:off x="1794656" y="3746584"/>
            <a:ext cx="652856"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5" name="Rectangle 44">
            <a:extLst>
              <a:ext uri="{FF2B5EF4-FFF2-40B4-BE49-F238E27FC236}">
                <a16:creationId xmlns:a16="http://schemas.microsoft.com/office/drawing/2014/main" id="{89AA87B6-A8AD-DD4F-A1CA-A80687E3801B}"/>
              </a:ext>
            </a:extLst>
          </p:cNvPr>
          <p:cNvSpPr/>
          <p:nvPr/>
        </p:nvSpPr>
        <p:spPr>
          <a:xfrm>
            <a:off x="3511995" y="3751788"/>
            <a:ext cx="511492"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Green</a:t>
            </a:r>
          </a:p>
        </p:txBody>
      </p:sp>
    </p:spTree>
    <p:extLst>
      <p:ext uri="{BB962C8B-B14F-4D97-AF65-F5344CB8AC3E}">
        <p14:creationId xmlns:p14="http://schemas.microsoft.com/office/powerpoint/2010/main" val="18098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P spid="28" grpId="0" animBg="1"/>
      <p:bldP spid="34" grpId="0" animBg="1"/>
      <p:bldP spid="11"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Para hacer esta unión, procedemos así:</a:t>
            </a:r>
            <a:endParaRPr lang="es-ES" sz="1400" dirty="0">
              <a:solidFill>
                <a:srgbClr val="9C3F97"/>
              </a:solidFill>
            </a:endParaRPr>
          </a:p>
        </p:txBody>
      </p:sp>
      <p:pic>
        <p:nvPicPr>
          <p:cNvPr id="8" name="Picture 7">
            <a:extLst>
              <a:ext uri="{FF2B5EF4-FFF2-40B4-BE49-F238E27FC236}">
                <a16:creationId xmlns:a16="http://schemas.microsoft.com/office/drawing/2014/main" id="{C23661A4-7E0E-5444-884A-2D3719F953A1}"/>
              </a:ext>
            </a:extLst>
          </p:cNvPr>
          <p:cNvPicPr>
            <a:picLocks noChangeAspect="1"/>
          </p:cNvPicPr>
          <p:nvPr/>
        </p:nvPicPr>
        <p:blipFill rotWithShape="1">
          <a:blip r:embed="rId2"/>
          <a:srcRect t="5213" r="41796" b="3327"/>
          <a:stretch/>
        </p:blipFill>
        <p:spPr>
          <a:xfrm>
            <a:off x="730519" y="1582992"/>
            <a:ext cx="4431416" cy="4352095"/>
          </a:xfrm>
          <a:prstGeom prst="rect">
            <a:avLst/>
          </a:prstGeom>
        </p:spPr>
      </p:pic>
      <p:sp>
        <p:nvSpPr>
          <p:cNvPr id="40" name="Rectángulo 16">
            <a:extLst>
              <a:ext uri="{FF2B5EF4-FFF2-40B4-BE49-F238E27FC236}">
                <a16:creationId xmlns:a16="http://schemas.microsoft.com/office/drawing/2014/main" id="{A9DEFE6D-DF51-0A43-B33B-2F7ECE1488DD}"/>
              </a:ext>
            </a:extLst>
          </p:cNvPr>
          <p:cNvSpPr/>
          <p:nvPr/>
        </p:nvSpPr>
        <p:spPr>
          <a:xfrm>
            <a:off x="5548326" y="1582992"/>
            <a:ext cx="2432944"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QGIS navegamos hasta la opción “añadir capa de texto delimitado”, que está en el menú ”capa-&gt; Añadir capa”.</a:t>
            </a:r>
          </a:p>
          <a:p>
            <a:endParaRPr lang="es-ES_tradnl" sz="1200" dirty="0">
              <a:solidFill>
                <a:schemeClr val="bg1"/>
              </a:solidFill>
              <a:latin typeface="Arial"/>
              <a:cs typeface="Arial"/>
            </a:endParaRPr>
          </a:p>
          <a:p>
            <a:r>
              <a:rPr lang="es-ES_tradnl" sz="1200" dirty="0">
                <a:solidFill>
                  <a:schemeClr val="bg1"/>
                </a:solidFill>
                <a:latin typeface="Arial"/>
                <a:cs typeface="Arial"/>
              </a:rPr>
              <a:t>Esto nos permitirá cargar la tabla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 que está en la carpeta de trabajo. </a:t>
            </a:r>
            <a:endParaRPr lang="es-ES" sz="1200" dirty="0">
              <a:solidFill>
                <a:schemeClr val="bg1"/>
              </a:solidFill>
              <a:latin typeface="Arial"/>
              <a:cs typeface="Arial"/>
            </a:endParaRPr>
          </a:p>
        </p:txBody>
      </p:sp>
    </p:spTree>
    <p:extLst>
      <p:ext uri="{BB962C8B-B14F-4D97-AF65-F5344CB8AC3E}">
        <p14:creationId xmlns:p14="http://schemas.microsoft.com/office/powerpoint/2010/main" val="13983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DCE988-9DF6-DA47-9BA9-7B7EADCD41AF}"/>
              </a:ext>
            </a:extLst>
          </p:cNvPr>
          <p:cNvPicPr>
            <a:picLocks noChangeAspect="1"/>
          </p:cNvPicPr>
          <p:nvPr/>
        </p:nvPicPr>
        <p:blipFill>
          <a:blip r:embed="rId2"/>
          <a:stretch>
            <a:fillRect/>
          </a:stretch>
        </p:blipFill>
        <p:spPr>
          <a:xfrm>
            <a:off x="1428504" y="1232735"/>
            <a:ext cx="6265667" cy="406295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En el menú emergente procedemos así:</a:t>
            </a:r>
            <a:endParaRPr lang="es-ES" sz="1400" dirty="0">
              <a:solidFill>
                <a:srgbClr val="9C3F97"/>
              </a:solidFill>
            </a:endParaRPr>
          </a:p>
        </p:txBody>
      </p:sp>
      <p:grpSp>
        <p:nvGrpSpPr>
          <p:cNvPr id="13" name="Group 12">
            <a:extLst>
              <a:ext uri="{FF2B5EF4-FFF2-40B4-BE49-F238E27FC236}">
                <a16:creationId xmlns:a16="http://schemas.microsoft.com/office/drawing/2014/main" id="{4A2EBD40-F585-FA49-9F9C-40BCFD27334C}"/>
              </a:ext>
            </a:extLst>
          </p:cNvPr>
          <p:cNvGrpSpPr/>
          <p:nvPr/>
        </p:nvGrpSpPr>
        <p:grpSpPr>
          <a:xfrm>
            <a:off x="6413900" y="1668072"/>
            <a:ext cx="2432944" cy="2880443"/>
            <a:chOff x="6413900" y="2031864"/>
            <a:chExt cx="2432944" cy="2880443"/>
          </a:xfrm>
        </p:grpSpPr>
        <p:sp>
          <p:nvSpPr>
            <p:cNvPr id="11" name="Rectángulo 16">
              <a:extLst>
                <a:ext uri="{FF2B5EF4-FFF2-40B4-BE49-F238E27FC236}">
                  <a16:creationId xmlns:a16="http://schemas.microsoft.com/office/drawing/2014/main" id="{6FC01392-9D8D-C74E-B565-54FB2BAB4B3C}"/>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Navegamos hacia la carpeta y seleccionamos el archivo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2" name="Conector recto de flecha 20">
              <a:extLst>
                <a:ext uri="{FF2B5EF4-FFF2-40B4-BE49-F238E27FC236}">
                  <a16:creationId xmlns:a16="http://schemas.microsoft.com/office/drawing/2014/main" id="{DB03DC76-9FD3-E64C-B731-904DE906B19A}"/>
                </a:ext>
              </a:extLst>
            </p:cNvPr>
            <p:cNvCxnSpPr>
              <a:cxnSpLocks/>
            </p:cNvCxnSpPr>
            <p:nvPr/>
          </p:nvCxnSpPr>
          <p:spPr>
            <a:xfrm flipH="1" flipV="1">
              <a:off x="7317978" y="2031864"/>
              <a:ext cx="862461" cy="223411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EA800162-6710-7447-9DD7-CE2FAAEE22EF}"/>
              </a:ext>
            </a:extLst>
          </p:cNvPr>
          <p:cNvGrpSpPr/>
          <p:nvPr/>
        </p:nvGrpSpPr>
        <p:grpSpPr>
          <a:xfrm>
            <a:off x="123084" y="1868129"/>
            <a:ext cx="2432944" cy="2822953"/>
            <a:chOff x="6413900" y="2089354"/>
            <a:chExt cx="2432944" cy="2822953"/>
          </a:xfrm>
        </p:grpSpPr>
        <p:sp>
          <p:nvSpPr>
            <p:cNvPr id="17" name="Rectángulo 16">
              <a:extLst>
                <a:ext uri="{FF2B5EF4-FFF2-40B4-BE49-F238E27FC236}">
                  <a16:creationId xmlns:a16="http://schemas.microsoft.com/office/drawing/2014/main" id="{1C1E49A6-BC94-774D-BE3D-C17166494D1B}"/>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Aquí ponemos el nombre que QGIS dará a la tabla importada: </a:t>
              </a:r>
              <a:r>
                <a:rPr lang="es-ES_tradnl" sz="1200" dirty="0" err="1">
                  <a:solidFill>
                    <a:schemeClr val="bg1"/>
                  </a:solidFill>
                  <a:latin typeface="Arial"/>
                  <a:cs typeface="Arial"/>
                </a:rPr>
                <a:t>lista_biomas</a:t>
              </a:r>
              <a:endParaRPr lang="es-ES" sz="1200" dirty="0">
                <a:solidFill>
                  <a:schemeClr val="bg1"/>
                </a:solidFill>
                <a:latin typeface="Arial"/>
                <a:cs typeface="Arial"/>
              </a:endParaRPr>
            </a:p>
          </p:txBody>
        </p:sp>
        <p:cxnSp>
          <p:nvCxnSpPr>
            <p:cNvPr id="18" name="Conector recto de flecha 20">
              <a:extLst>
                <a:ext uri="{FF2B5EF4-FFF2-40B4-BE49-F238E27FC236}">
                  <a16:creationId xmlns:a16="http://schemas.microsoft.com/office/drawing/2014/main" id="{696E9415-85ED-7C40-8D5A-0FA1A9BF4DCB}"/>
                </a:ext>
              </a:extLst>
            </p:cNvPr>
            <p:cNvCxnSpPr>
              <a:cxnSpLocks/>
            </p:cNvCxnSpPr>
            <p:nvPr/>
          </p:nvCxnSpPr>
          <p:spPr>
            <a:xfrm flipV="1">
              <a:off x="8180440" y="2089354"/>
              <a:ext cx="645283" cy="217662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8019AA25-D306-D846-950E-18DD2C94CB3D}"/>
              </a:ext>
            </a:extLst>
          </p:cNvPr>
          <p:cNvGrpSpPr/>
          <p:nvPr/>
        </p:nvGrpSpPr>
        <p:grpSpPr>
          <a:xfrm>
            <a:off x="2803996" y="2290917"/>
            <a:ext cx="3950765" cy="2441040"/>
            <a:chOff x="6413900" y="2655933"/>
            <a:chExt cx="3950765" cy="2441040"/>
          </a:xfrm>
        </p:grpSpPr>
        <p:sp>
          <p:nvSpPr>
            <p:cNvPr id="22" name="Rectángulo 16">
              <a:extLst>
                <a:ext uri="{FF2B5EF4-FFF2-40B4-BE49-F238E27FC236}">
                  <a16:creationId xmlns:a16="http://schemas.microsoft.com/office/drawing/2014/main" id="{5FF3D580-C286-0147-8840-61A9BD9EB8F2}"/>
                </a:ext>
              </a:extLst>
            </p:cNvPr>
            <p:cNvSpPr/>
            <p:nvPr/>
          </p:nvSpPr>
          <p:spPr>
            <a:xfrm>
              <a:off x="6413900" y="4265976"/>
              <a:ext cx="159539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carácter que separa los campos en la tabla es el punto y coma.</a:t>
              </a:r>
              <a:endParaRPr lang="es-ES" sz="1200" dirty="0">
                <a:solidFill>
                  <a:schemeClr val="bg1"/>
                </a:solidFill>
                <a:latin typeface="Arial"/>
                <a:cs typeface="Arial"/>
              </a:endParaRPr>
            </a:p>
          </p:txBody>
        </p:sp>
        <p:cxnSp>
          <p:nvCxnSpPr>
            <p:cNvPr id="24" name="Conector recto de flecha 20">
              <a:extLst>
                <a:ext uri="{FF2B5EF4-FFF2-40B4-BE49-F238E27FC236}">
                  <a16:creationId xmlns:a16="http://schemas.microsoft.com/office/drawing/2014/main" id="{147D3FFF-ABC0-4947-9435-88D95A207835}"/>
                </a:ext>
              </a:extLst>
            </p:cNvPr>
            <p:cNvCxnSpPr>
              <a:cxnSpLocks/>
            </p:cNvCxnSpPr>
            <p:nvPr/>
          </p:nvCxnSpPr>
          <p:spPr>
            <a:xfrm flipV="1">
              <a:off x="7804247" y="2655933"/>
              <a:ext cx="2560418" cy="161004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DF05DABE-1143-C34F-ABE8-2F2C8645CD05}"/>
              </a:ext>
            </a:extLst>
          </p:cNvPr>
          <p:cNvGrpSpPr/>
          <p:nvPr/>
        </p:nvGrpSpPr>
        <p:grpSpPr>
          <a:xfrm>
            <a:off x="4643566" y="3095938"/>
            <a:ext cx="1595396" cy="1903561"/>
            <a:chOff x="6413900" y="3378078"/>
            <a:chExt cx="1595396" cy="1903561"/>
          </a:xfrm>
        </p:grpSpPr>
        <p:sp>
          <p:nvSpPr>
            <p:cNvPr id="28" name="Rectángulo 16">
              <a:extLst>
                <a:ext uri="{FF2B5EF4-FFF2-40B4-BE49-F238E27FC236}">
                  <a16:creationId xmlns:a16="http://schemas.microsoft.com/office/drawing/2014/main" id="{76F85609-4691-854B-BF26-742459C1EF5E}"/>
                </a:ext>
              </a:extLst>
            </p:cNvPr>
            <p:cNvSpPr/>
            <p:nvPr/>
          </p:nvSpPr>
          <p:spPr>
            <a:xfrm>
              <a:off x="6413900" y="4265976"/>
              <a:ext cx="159539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4. La tabla importada no tiene coordenadas, así que seleccionamos “ninguna geometría”</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flipV="1">
              <a:off x="7560073" y="3378078"/>
              <a:ext cx="244174" cy="88790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C0F826D3-FBD0-CA4D-8B36-8D60D53662E5}"/>
              </a:ext>
            </a:extLst>
          </p:cNvPr>
          <p:cNvGrpSpPr/>
          <p:nvPr/>
        </p:nvGrpSpPr>
        <p:grpSpPr>
          <a:xfrm>
            <a:off x="1587524" y="5511003"/>
            <a:ext cx="4746558" cy="1136366"/>
            <a:chOff x="1587524" y="5511003"/>
            <a:chExt cx="4746558" cy="1136366"/>
          </a:xfrm>
        </p:grpSpPr>
        <p:pic>
          <p:nvPicPr>
            <p:cNvPr id="31" name="Picture 30">
              <a:extLst>
                <a:ext uri="{FF2B5EF4-FFF2-40B4-BE49-F238E27FC236}">
                  <a16:creationId xmlns:a16="http://schemas.microsoft.com/office/drawing/2014/main" id="{59F98AB0-0529-2743-92FE-B1E4C757740A}"/>
                </a:ext>
              </a:extLst>
            </p:cNvPr>
            <p:cNvPicPr>
              <a:picLocks noChangeAspect="1"/>
            </p:cNvPicPr>
            <p:nvPr/>
          </p:nvPicPr>
          <p:blipFill>
            <a:blip r:embed="rId3"/>
            <a:stretch>
              <a:fillRect/>
            </a:stretch>
          </p:blipFill>
          <p:spPr>
            <a:xfrm>
              <a:off x="4196173" y="5511003"/>
              <a:ext cx="2137909" cy="1136366"/>
            </a:xfrm>
            <a:prstGeom prst="rect">
              <a:avLst/>
            </a:prstGeom>
          </p:spPr>
        </p:pic>
        <p:sp>
          <p:nvSpPr>
            <p:cNvPr id="35" name="Rectángulo 16">
              <a:extLst>
                <a:ext uri="{FF2B5EF4-FFF2-40B4-BE49-F238E27FC236}">
                  <a16:creationId xmlns:a16="http://schemas.microsoft.com/office/drawing/2014/main" id="{99302AFC-242C-1E49-B329-AB95A6E8F506}"/>
                </a:ext>
              </a:extLst>
            </p:cNvPr>
            <p:cNvSpPr/>
            <p:nvPr/>
          </p:nvSpPr>
          <p:spPr>
            <a:xfrm>
              <a:off x="1587524" y="5756020"/>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Tras aceptar, se carga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en la tabla de contenidos de QGIS</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5734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pic>
        <p:nvPicPr>
          <p:cNvPr id="8" name="Picture 7">
            <a:extLst>
              <a:ext uri="{FF2B5EF4-FFF2-40B4-BE49-F238E27FC236}">
                <a16:creationId xmlns:a16="http://schemas.microsoft.com/office/drawing/2014/main" id="{99A67745-574E-2341-8140-F14ADD55E2A2}"/>
              </a:ext>
            </a:extLst>
          </p:cNvPr>
          <p:cNvPicPr>
            <a:picLocks noChangeAspect="1"/>
          </p:cNvPicPr>
          <p:nvPr/>
        </p:nvPicPr>
        <p:blipFill>
          <a:blip r:embed="rId2"/>
          <a:stretch>
            <a:fillRect/>
          </a:stretch>
        </p:blipFill>
        <p:spPr>
          <a:xfrm>
            <a:off x="1435581" y="2242056"/>
            <a:ext cx="5840361" cy="3337349"/>
          </a:xfrm>
          <a:prstGeom prst="rect">
            <a:avLst/>
          </a:prstGeom>
        </p:spPr>
      </p:pic>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707886"/>
          </a:xfrm>
          <a:prstGeom prst="rect">
            <a:avLst/>
          </a:prstGeom>
          <a:noFill/>
        </p:spPr>
        <p:txBody>
          <a:bodyPr wrap="square" rtlCol="0">
            <a:spAutoFit/>
          </a:bodyPr>
          <a:lstStyle/>
          <a:p>
            <a:r>
              <a:rPr lang="es-ES" sz="2000" dirty="0">
                <a:solidFill>
                  <a:srgbClr val="9C3F97"/>
                </a:solidFill>
              </a:rPr>
              <a:t>Hacemos doble </a:t>
            </a:r>
            <a:r>
              <a:rPr lang="es-ES" sz="2000" dirty="0" err="1">
                <a:solidFill>
                  <a:srgbClr val="9C3F97"/>
                </a:solidFill>
              </a:rPr>
              <a:t>click</a:t>
            </a:r>
            <a:r>
              <a:rPr lang="es-ES" sz="2000" dirty="0">
                <a:solidFill>
                  <a:srgbClr val="9C3F97"/>
                </a:solidFill>
              </a:rPr>
              <a:t> en la capa destino (“</a:t>
            </a:r>
            <a:r>
              <a:rPr lang="es-ES" sz="2000" dirty="0" err="1">
                <a:solidFill>
                  <a:srgbClr val="9C3F97"/>
                </a:solidFill>
              </a:rPr>
              <a:t>puntos_clima</a:t>
            </a:r>
            <a:r>
              <a:rPr lang="es-ES" sz="2000" dirty="0">
                <a:solidFill>
                  <a:srgbClr val="9C3F97"/>
                </a:solidFill>
              </a:rPr>
              <a:t>”). Se abrirá la ventana de propiedades</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2246759" y="2778214"/>
            <a:ext cx="2434436" cy="1459489"/>
            <a:chOff x="5358550" y="2920344"/>
            <a:chExt cx="2434436" cy="1459489"/>
          </a:xfrm>
        </p:grpSpPr>
        <p:sp>
          <p:nvSpPr>
            <p:cNvPr id="28" name="Rectángulo 16">
              <a:extLst>
                <a:ext uri="{FF2B5EF4-FFF2-40B4-BE49-F238E27FC236}">
                  <a16:creationId xmlns:a16="http://schemas.microsoft.com/office/drawing/2014/main" id="{76F85609-4691-854B-BF26-742459C1EF5E}"/>
                </a:ext>
              </a:extLst>
            </p:cNvPr>
            <p:cNvSpPr/>
            <p:nvPr/>
          </p:nvSpPr>
          <p:spPr>
            <a:xfrm>
              <a:off x="6197590" y="2920344"/>
              <a:ext cx="159539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1. Vamos a la opción “uniones”</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2746434" y="3679897"/>
            <a:ext cx="2434436" cy="1459489"/>
            <a:chOff x="5358550" y="2920344"/>
            <a:chExt cx="2434436" cy="1459489"/>
          </a:xfrm>
        </p:grpSpPr>
        <p:sp>
          <p:nvSpPr>
            <p:cNvPr id="32" name="Rectángulo 16">
              <a:extLst>
                <a:ext uri="{FF2B5EF4-FFF2-40B4-BE49-F238E27FC236}">
                  <a16:creationId xmlns:a16="http://schemas.microsoft.com/office/drawing/2014/main" id="{882BF720-7578-D940-AB08-CCF14ED5251D}"/>
                </a:ext>
              </a:extLst>
            </p:cNvPr>
            <p:cNvSpPr/>
            <p:nvPr/>
          </p:nvSpPr>
          <p:spPr>
            <a:xfrm>
              <a:off x="6197590" y="2920344"/>
              <a:ext cx="159539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en + para crear una nueva unión</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209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384C24-1EBD-604D-BC0B-7EB754EA604B}"/>
              </a:ext>
            </a:extLst>
          </p:cNvPr>
          <p:cNvPicPr>
            <a:picLocks noChangeAspect="1"/>
          </p:cNvPicPr>
          <p:nvPr/>
        </p:nvPicPr>
        <p:blipFill>
          <a:blip r:embed="rId2"/>
          <a:stretch>
            <a:fillRect/>
          </a:stretch>
        </p:blipFill>
        <p:spPr>
          <a:xfrm>
            <a:off x="848875" y="1897927"/>
            <a:ext cx="5132439" cy="427866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400110"/>
          </a:xfrm>
          <a:prstGeom prst="rect">
            <a:avLst/>
          </a:prstGeom>
          <a:noFill/>
        </p:spPr>
        <p:txBody>
          <a:bodyPr wrap="square" rtlCol="0">
            <a:spAutoFit/>
          </a:bodyPr>
          <a:lstStyle/>
          <a:p>
            <a:r>
              <a:rPr lang="es-ES" sz="2000" dirty="0">
                <a:solidFill>
                  <a:srgbClr val="9C3F97"/>
                </a:solidFill>
              </a:rPr>
              <a:t>En el menú emergente, configuramos la unión</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5792851" y="2119379"/>
            <a:ext cx="2928361" cy="646331"/>
            <a:chOff x="5702626" y="2190823"/>
            <a:chExt cx="2928361" cy="646331"/>
          </a:xfrm>
        </p:grpSpPr>
        <p:sp>
          <p:nvSpPr>
            <p:cNvPr id="28" name="Rectángulo 16">
              <a:extLst>
                <a:ext uri="{FF2B5EF4-FFF2-40B4-BE49-F238E27FC236}">
                  <a16:creationId xmlns:a16="http://schemas.microsoft.com/office/drawing/2014/main" id="{76F85609-4691-854B-BF26-742459C1EF5E}"/>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Seleccionamos “</a:t>
              </a:r>
              <a:r>
                <a:rPr lang="es-ES_tradnl" sz="1200" dirty="0" err="1">
                  <a:solidFill>
                    <a:schemeClr val="bg1"/>
                  </a:solidFill>
                  <a:latin typeface="Arial"/>
                  <a:cs typeface="Arial"/>
                </a:rPr>
                <a:t>lista_biomas</a:t>
              </a:r>
              <a:r>
                <a:rPr lang="es-ES_tradnl" sz="1200" dirty="0">
                  <a:solidFill>
                    <a:schemeClr val="bg1"/>
                  </a:solidFill>
                  <a:latin typeface="Arial"/>
                  <a:cs typeface="Arial"/>
                </a:rPr>
                <a:t>” porque es la tabla que queremos unir a “</a:t>
              </a:r>
              <a:r>
                <a:rPr lang="es-ES_tradnl" sz="1200" dirty="0" err="1">
                  <a:solidFill>
                    <a:schemeClr val="bg1"/>
                  </a:solidFill>
                  <a:latin typeface="Arial"/>
                  <a:cs typeface="Arial"/>
                </a:rPr>
                <a:t>puntos_clima</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702626" y="2441018"/>
              <a:ext cx="426138" cy="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5792851" y="2664542"/>
            <a:ext cx="2928361" cy="835985"/>
            <a:chOff x="5799419" y="2546024"/>
            <a:chExt cx="2928361" cy="835985"/>
          </a:xfrm>
        </p:grpSpPr>
        <p:sp>
          <p:nvSpPr>
            <p:cNvPr id="32" name="Rectángulo 16">
              <a:extLst>
                <a:ext uri="{FF2B5EF4-FFF2-40B4-BE49-F238E27FC236}">
                  <a16:creationId xmlns:a16="http://schemas.microsoft.com/office/drawing/2014/main" id="{882BF720-7578-D940-AB08-CCF14ED5251D}"/>
                </a:ext>
              </a:extLst>
            </p:cNvPr>
            <p:cNvSpPr/>
            <p:nvPr/>
          </p:nvSpPr>
          <p:spPr>
            <a:xfrm>
              <a:off x="6197589" y="2920344"/>
              <a:ext cx="2530191"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2. El campo “BIOME_NUM” de la tabla de “</a:t>
              </a:r>
              <a:r>
                <a:rPr lang="es-ES_tradnl" sz="1200" dirty="0" err="1">
                  <a:solidFill>
                    <a:schemeClr val="bg1"/>
                  </a:solidFill>
                  <a:latin typeface="Arial"/>
                  <a:cs typeface="Arial"/>
                </a:rPr>
                <a:t>lista_biomas</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flipV="1">
              <a:off x="5799419" y="2546024"/>
              <a:ext cx="398171" cy="6051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2FE0FFF9-A6F5-CA45-81DB-7A8F78D16BB9}"/>
              </a:ext>
            </a:extLst>
          </p:cNvPr>
          <p:cNvGrpSpPr/>
          <p:nvPr/>
        </p:nvGrpSpPr>
        <p:grpSpPr>
          <a:xfrm>
            <a:off x="5604387" y="3027734"/>
            <a:ext cx="3098931" cy="1633529"/>
            <a:chOff x="5628849" y="2117812"/>
            <a:chExt cx="3098931" cy="1633529"/>
          </a:xfrm>
        </p:grpSpPr>
        <p:sp>
          <p:nvSpPr>
            <p:cNvPr id="24" name="Rectángulo 16">
              <a:extLst>
                <a:ext uri="{FF2B5EF4-FFF2-40B4-BE49-F238E27FC236}">
                  <a16:creationId xmlns:a16="http://schemas.microsoft.com/office/drawing/2014/main" id="{0BB56E3D-E43B-1943-97CD-21FC61B34EFF}"/>
                </a:ext>
              </a:extLst>
            </p:cNvPr>
            <p:cNvSpPr/>
            <p:nvPr/>
          </p:nvSpPr>
          <p:spPr>
            <a:xfrm>
              <a:off x="6197589" y="2920344"/>
              <a:ext cx="253019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 de la tabla de atributos de la capa “</a:t>
              </a:r>
              <a:r>
                <a:rPr lang="es-ES_tradnl" sz="1200" dirty="0" err="1">
                  <a:solidFill>
                    <a:schemeClr val="bg1"/>
                  </a:solidFill>
                  <a:latin typeface="Arial"/>
                  <a:cs typeface="Arial"/>
                </a:rPr>
                <a:t>puntos_clima</a:t>
              </a:r>
              <a:r>
                <a:rPr lang="es-ES_tradnl" sz="1200" dirty="0">
                  <a:solidFill>
                    <a:schemeClr val="bg1"/>
                  </a:solidFill>
                  <a:latin typeface="Arial"/>
                  <a:cs typeface="Arial"/>
                </a:rPr>
                <a:t>” es la otra parte de la unión</a:t>
              </a:r>
              <a:endParaRPr lang="es-ES" sz="1200" dirty="0">
                <a:solidFill>
                  <a:schemeClr val="bg1"/>
                </a:solidFill>
                <a:latin typeface="Arial"/>
                <a:cs typeface="Arial"/>
              </a:endParaRPr>
            </a:p>
          </p:txBody>
        </p:sp>
        <p:cxnSp>
          <p:nvCxnSpPr>
            <p:cNvPr id="26" name="Conector recto de flecha 20">
              <a:extLst>
                <a:ext uri="{FF2B5EF4-FFF2-40B4-BE49-F238E27FC236}">
                  <a16:creationId xmlns:a16="http://schemas.microsoft.com/office/drawing/2014/main" id="{79F78CDE-0DB4-0A43-85BC-47735892867B}"/>
                </a:ext>
              </a:extLst>
            </p:cNvPr>
            <p:cNvCxnSpPr>
              <a:cxnSpLocks/>
            </p:cNvCxnSpPr>
            <p:nvPr/>
          </p:nvCxnSpPr>
          <p:spPr>
            <a:xfrm flipH="1" flipV="1">
              <a:off x="5628849" y="2117812"/>
              <a:ext cx="568741" cy="10333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CB57D2BC-95AB-B944-8948-4CF4D9E444D5}"/>
              </a:ext>
            </a:extLst>
          </p:cNvPr>
          <p:cNvGrpSpPr/>
          <p:nvPr/>
        </p:nvGrpSpPr>
        <p:grpSpPr>
          <a:xfrm>
            <a:off x="1771397" y="3990338"/>
            <a:ext cx="3479030" cy="646331"/>
            <a:chOff x="4706326" y="2920344"/>
            <a:chExt cx="3479030" cy="646331"/>
          </a:xfrm>
        </p:grpSpPr>
        <p:sp>
          <p:nvSpPr>
            <p:cNvPr id="34" name="Rectángulo 16">
              <a:extLst>
                <a:ext uri="{FF2B5EF4-FFF2-40B4-BE49-F238E27FC236}">
                  <a16:creationId xmlns:a16="http://schemas.microsoft.com/office/drawing/2014/main" id="{02CD5955-A488-3240-976B-500B2109CC84}"/>
                </a:ext>
              </a:extLst>
            </p:cNvPr>
            <p:cNvSpPr/>
            <p:nvPr/>
          </p:nvSpPr>
          <p:spPr>
            <a:xfrm>
              <a:off x="6197590" y="2920344"/>
              <a:ext cx="198776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4. El único campo que queremos añadir es “color”</a:t>
              </a:r>
              <a:endParaRPr lang="es-ES" sz="1200" dirty="0">
                <a:solidFill>
                  <a:schemeClr val="bg1"/>
                </a:solidFill>
                <a:latin typeface="Arial"/>
                <a:cs typeface="Arial"/>
              </a:endParaRPr>
            </a:p>
          </p:txBody>
        </p:sp>
        <p:cxnSp>
          <p:nvCxnSpPr>
            <p:cNvPr id="35" name="Conector recto de flecha 20">
              <a:extLst>
                <a:ext uri="{FF2B5EF4-FFF2-40B4-BE49-F238E27FC236}">
                  <a16:creationId xmlns:a16="http://schemas.microsoft.com/office/drawing/2014/main" id="{EE4633DB-02A0-8448-B134-2DAF6C6D75E2}"/>
                </a:ext>
              </a:extLst>
            </p:cNvPr>
            <p:cNvCxnSpPr>
              <a:cxnSpLocks/>
            </p:cNvCxnSpPr>
            <p:nvPr/>
          </p:nvCxnSpPr>
          <p:spPr>
            <a:xfrm flipH="1">
              <a:off x="4706326" y="3151176"/>
              <a:ext cx="1491265" cy="1050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04DD32D2-9F92-0943-A86A-8DD8010F1CE9}"/>
              </a:ext>
            </a:extLst>
          </p:cNvPr>
          <p:cNvGrpSpPr/>
          <p:nvPr/>
        </p:nvGrpSpPr>
        <p:grpSpPr>
          <a:xfrm>
            <a:off x="3510116" y="4853582"/>
            <a:ext cx="5302400" cy="830997"/>
            <a:chOff x="4294690" y="3285501"/>
            <a:chExt cx="5302400" cy="830997"/>
          </a:xfrm>
        </p:grpSpPr>
        <p:sp>
          <p:nvSpPr>
            <p:cNvPr id="37" name="Rectángulo 16">
              <a:extLst>
                <a:ext uri="{FF2B5EF4-FFF2-40B4-BE49-F238E27FC236}">
                  <a16:creationId xmlns:a16="http://schemas.microsoft.com/office/drawing/2014/main" id="{560546A8-7B74-E347-AA65-8FFC268BBF1A}"/>
                </a:ext>
              </a:extLst>
            </p:cNvPr>
            <p:cNvSpPr/>
            <p:nvPr/>
          </p:nvSpPr>
          <p:spPr>
            <a:xfrm>
              <a:off x="6935033" y="3285501"/>
              <a:ext cx="266205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Marcamos esta opción y borramos el texto de abajo. Así no añadirá ningún prefijo al nombre del campo creado.</a:t>
              </a:r>
              <a:endParaRPr lang="es-ES" sz="1200" dirty="0">
                <a:solidFill>
                  <a:schemeClr val="bg1"/>
                </a:solidFill>
                <a:latin typeface="Arial"/>
                <a:cs typeface="Arial"/>
              </a:endParaRPr>
            </a:p>
          </p:txBody>
        </p:sp>
        <p:cxnSp>
          <p:nvCxnSpPr>
            <p:cNvPr id="38" name="Conector recto de flecha 20">
              <a:extLst>
                <a:ext uri="{FF2B5EF4-FFF2-40B4-BE49-F238E27FC236}">
                  <a16:creationId xmlns:a16="http://schemas.microsoft.com/office/drawing/2014/main" id="{B4E5276E-191E-6A45-BE52-E1C63709CA46}"/>
                </a:ext>
              </a:extLst>
            </p:cNvPr>
            <p:cNvCxnSpPr>
              <a:cxnSpLocks/>
            </p:cNvCxnSpPr>
            <p:nvPr/>
          </p:nvCxnSpPr>
          <p:spPr>
            <a:xfrm flipH="1">
              <a:off x="4294690" y="3415172"/>
              <a:ext cx="2663011" cy="20817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9" name="Rectángulo 16">
            <a:extLst>
              <a:ext uri="{FF2B5EF4-FFF2-40B4-BE49-F238E27FC236}">
                <a16:creationId xmlns:a16="http://schemas.microsoft.com/office/drawing/2014/main" id="{829D545A-81BE-504A-B36C-81DC2A05C6C4}"/>
              </a:ext>
            </a:extLst>
          </p:cNvPr>
          <p:cNvSpPr/>
          <p:nvPr/>
        </p:nvSpPr>
        <p:spPr>
          <a:xfrm>
            <a:off x="6150459" y="5837116"/>
            <a:ext cx="2662057"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6. Aceptamos aquí y en el menú anterior para realizar la unión.</a:t>
            </a:r>
            <a:endParaRPr lang="es-ES" sz="1200" dirty="0">
              <a:solidFill>
                <a:schemeClr val="bg1"/>
              </a:solidFill>
              <a:latin typeface="Arial"/>
              <a:cs typeface="Arial"/>
            </a:endParaRPr>
          </a:p>
        </p:txBody>
      </p:sp>
    </p:spTree>
    <p:extLst>
      <p:ext uri="{BB962C8B-B14F-4D97-AF65-F5344CB8AC3E}">
        <p14:creationId xmlns:p14="http://schemas.microsoft.com/office/powerpoint/2010/main" val="16031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323439"/>
          </a:xfrm>
          <a:prstGeom prst="rect">
            <a:avLst/>
          </a:prstGeom>
          <a:noFill/>
        </p:spPr>
        <p:txBody>
          <a:bodyPr wrap="square" rtlCol="0">
            <a:spAutoFit/>
          </a:bodyPr>
          <a:lstStyle/>
          <a:p>
            <a:r>
              <a:rPr lang="es-ES" sz="2000" dirty="0">
                <a:solidFill>
                  <a:srgbClr val="9C3F97"/>
                </a:solidFill>
              </a:rPr>
              <a:t>Comprobamos que la unión se ha realizado abriendo la tabla de atributos de la capa “</a:t>
            </a:r>
            <a:r>
              <a:rPr lang="es-ES" sz="2000" dirty="0" err="1">
                <a:solidFill>
                  <a:srgbClr val="9C3F97"/>
                </a:solidFill>
              </a:rPr>
              <a:t>puntos_clima</a:t>
            </a:r>
            <a:r>
              <a:rPr lang="es-ES" sz="2000" dirty="0">
                <a:solidFill>
                  <a:srgbClr val="9C3F97"/>
                </a:solidFill>
              </a:rPr>
              <a:t>”. </a:t>
            </a:r>
          </a:p>
          <a:p>
            <a:endParaRPr lang="es-ES" sz="2000" dirty="0">
              <a:solidFill>
                <a:srgbClr val="9C3F97"/>
              </a:solidFill>
            </a:endParaRPr>
          </a:p>
          <a:p>
            <a:r>
              <a:rPr lang="es-ES" sz="2000" dirty="0">
                <a:solidFill>
                  <a:srgbClr val="9C3F97"/>
                </a:solidFill>
              </a:rPr>
              <a:t>Botón derecho del ratón y “abrir tabla de atributos”</a:t>
            </a:r>
            <a:endParaRPr lang="es-ES" sz="1400" dirty="0">
              <a:solidFill>
                <a:srgbClr val="9C3F97"/>
              </a:solidFill>
            </a:endParaRPr>
          </a:p>
        </p:txBody>
      </p:sp>
      <p:pic>
        <p:nvPicPr>
          <p:cNvPr id="8" name="Picture 7">
            <a:extLst>
              <a:ext uri="{FF2B5EF4-FFF2-40B4-BE49-F238E27FC236}">
                <a16:creationId xmlns:a16="http://schemas.microsoft.com/office/drawing/2014/main" id="{8E286DD6-A140-C743-8189-BBC2E77C5DE4}"/>
              </a:ext>
            </a:extLst>
          </p:cNvPr>
          <p:cNvPicPr>
            <a:picLocks noChangeAspect="1"/>
          </p:cNvPicPr>
          <p:nvPr/>
        </p:nvPicPr>
        <p:blipFill>
          <a:blip r:embed="rId2"/>
          <a:stretch>
            <a:fillRect/>
          </a:stretch>
        </p:blipFill>
        <p:spPr>
          <a:xfrm>
            <a:off x="1441942" y="2330246"/>
            <a:ext cx="3561858" cy="3987390"/>
          </a:xfrm>
          <a:prstGeom prst="rect">
            <a:avLst/>
          </a:prstGeom>
        </p:spPr>
      </p:pic>
      <p:grpSp>
        <p:nvGrpSpPr>
          <p:cNvPr id="40" name="Group 39">
            <a:extLst>
              <a:ext uri="{FF2B5EF4-FFF2-40B4-BE49-F238E27FC236}">
                <a16:creationId xmlns:a16="http://schemas.microsoft.com/office/drawing/2014/main" id="{2E523DEE-C07D-C34F-9BB1-BBDB36DCEC82}"/>
              </a:ext>
            </a:extLst>
          </p:cNvPr>
          <p:cNvGrpSpPr/>
          <p:nvPr/>
        </p:nvGrpSpPr>
        <p:grpSpPr>
          <a:xfrm>
            <a:off x="4788310" y="2782669"/>
            <a:ext cx="3460953" cy="646331"/>
            <a:chOff x="5170034" y="2190823"/>
            <a:chExt cx="3460953" cy="646331"/>
          </a:xfrm>
        </p:grpSpPr>
        <p:sp>
          <p:nvSpPr>
            <p:cNvPr id="41" name="Rectángulo 16">
              <a:extLst>
                <a:ext uri="{FF2B5EF4-FFF2-40B4-BE49-F238E27FC236}">
                  <a16:creationId xmlns:a16="http://schemas.microsoft.com/office/drawing/2014/main" id="{14414D4F-B5F5-DB44-AB8D-5E53C675B822}"/>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El campo color se ha creado y contiene el color que adquirirá cada punto en la gráfica.</a:t>
              </a:r>
              <a:endParaRPr lang="es-ES" sz="1200" dirty="0">
                <a:solidFill>
                  <a:schemeClr val="bg1"/>
                </a:solidFill>
                <a:latin typeface="Arial"/>
                <a:cs typeface="Arial"/>
              </a:endParaRPr>
            </a:p>
          </p:txBody>
        </p:sp>
        <p:cxnSp>
          <p:nvCxnSpPr>
            <p:cNvPr id="42" name="Conector recto de flecha 20">
              <a:extLst>
                <a:ext uri="{FF2B5EF4-FFF2-40B4-BE49-F238E27FC236}">
                  <a16:creationId xmlns:a16="http://schemas.microsoft.com/office/drawing/2014/main" id="{3AA79650-CB18-3242-8F00-1C2D5DC1EACE}"/>
                </a:ext>
              </a:extLst>
            </p:cNvPr>
            <p:cNvCxnSpPr>
              <a:cxnSpLocks/>
            </p:cNvCxnSpPr>
            <p:nvPr/>
          </p:nvCxnSpPr>
          <p:spPr>
            <a:xfrm flipH="1" flipV="1">
              <a:off x="5170034" y="2338167"/>
              <a:ext cx="958730" cy="10285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93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4D98C96-A060-A647-A5E2-030028B11E35}"/>
              </a:ext>
            </a:extLst>
          </p:cNvPr>
          <p:cNvGrpSpPr/>
          <p:nvPr/>
        </p:nvGrpSpPr>
        <p:grpSpPr>
          <a:xfrm>
            <a:off x="4582927" y="1476182"/>
            <a:ext cx="3937863" cy="4368159"/>
            <a:chOff x="4582927" y="1476182"/>
            <a:chExt cx="3937863" cy="4368159"/>
          </a:xfrm>
        </p:grpSpPr>
        <p:pic>
          <p:nvPicPr>
            <p:cNvPr id="9" name="Imagen 8" descr="Screen Shot 2019-10-01 at 18.59.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927" y="1476182"/>
              <a:ext cx="3937863" cy="4368159"/>
            </a:xfrm>
            <a:prstGeom prst="rect">
              <a:avLst/>
            </a:prstGeom>
          </p:spPr>
        </p:pic>
        <p:pic>
          <p:nvPicPr>
            <p:cNvPr id="8" name="Picture 7">
              <a:extLst>
                <a:ext uri="{FF2B5EF4-FFF2-40B4-BE49-F238E27FC236}">
                  <a16:creationId xmlns:a16="http://schemas.microsoft.com/office/drawing/2014/main" id="{470EBEF1-A77F-BC4A-ADDD-F9B79AADF410}"/>
                </a:ext>
              </a:extLst>
            </p:cNvPr>
            <p:cNvPicPr>
              <a:picLocks noChangeAspect="1"/>
            </p:cNvPicPr>
            <p:nvPr/>
          </p:nvPicPr>
          <p:blipFill>
            <a:blip r:embed="rId3"/>
            <a:stretch>
              <a:fillRect/>
            </a:stretch>
          </p:blipFill>
          <p:spPr>
            <a:xfrm>
              <a:off x="4838672" y="3775594"/>
              <a:ext cx="837299" cy="227174"/>
            </a:xfrm>
            <a:prstGeom prst="rect">
              <a:avLst/>
            </a:prstGeom>
          </p:spPr>
        </p:pic>
      </p:grpSp>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707886"/>
          </a:xfrm>
          <a:prstGeom prst="rect">
            <a:avLst/>
          </a:prstGeom>
          <a:noFill/>
        </p:spPr>
        <p:txBody>
          <a:bodyPr wrap="square" rtlCol="0">
            <a:spAutoFit/>
          </a:bodyPr>
          <a:lstStyle/>
          <a:p>
            <a:r>
              <a:rPr lang="es-ES" sz="2000" dirty="0">
                <a:solidFill>
                  <a:srgbClr val="9C3F97"/>
                </a:solidFill>
              </a:rPr>
              <a:t>R solo sabe leer archivos de texto, así que tenemos que exportar la tabla de atributos de la nueva capa.</a:t>
            </a:r>
            <a:endParaRPr lang="es-ES" sz="1400" dirty="0">
              <a:solidFill>
                <a:srgbClr val="9C3F97"/>
              </a:solidFill>
            </a:endParaRPr>
          </a:p>
        </p:txBody>
      </p:sp>
      <p:pic>
        <p:nvPicPr>
          <p:cNvPr id="6" name="Imagen 5" descr="Screen Shot 2019-10-01 at 18.58.43.png"/>
          <p:cNvPicPr>
            <a:picLocks noChangeAspect="1"/>
          </p:cNvPicPr>
          <p:nvPr/>
        </p:nvPicPr>
        <p:blipFill rotWithShape="1">
          <a:blip r:embed="rId4">
            <a:extLst>
              <a:ext uri="{28A0092B-C50C-407E-A947-70E740481C1C}">
                <a14:useLocalDpi xmlns:a14="http://schemas.microsoft.com/office/drawing/2010/main" val="0"/>
              </a:ext>
            </a:extLst>
          </a:blip>
          <a:srcRect t="45881" r="63777"/>
          <a:stretch/>
        </p:blipFill>
        <p:spPr>
          <a:xfrm>
            <a:off x="812828" y="1603315"/>
            <a:ext cx="3312217" cy="3092912"/>
          </a:xfrm>
          <a:prstGeom prst="rect">
            <a:avLst/>
          </a:prstGeom>
        </p:spPr>
      </p:pic>
      <p:grpSp>
        <p:nvGrpSpPr>
          <p:cNvPr id="16" name="Agrupar 15"/>
          <p:cNvGrpSpPr/>
          <p:nvPr/>
        </p:nvGrpSpPr>
        <p:grpSpPr>
          <a:xfrm>
            <a:off x="471405" y="2233832"/>
            <a:ext cx="1501051" cy="2000114"/>
            <a:chOff x="1056837" y="3729059"/>
            <a:chExt cx="1501051" cy="2000114"/>
          </a:xfrm>
        </p:grpSpPr>
        <p:sp>
          <p:nvSpPr>
            <p:cNvPr id="17" name="Rectángulo 16"/>
            <p:cNvSpPr/>
            <p:nvPr/>
          </p:nvSpPr>
          <p:spPr>
            <a:xfrm>
              <a:off x="1056837" y="4344178"/>
              <a:ext cx="1501051"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Ponemos el ratón sobre la nueva capa, botón derecho y seleccionamos la opción “guardar como”</a:t>
              </a:r>
              <a:endParaRPr lang="es-ES" sz="1200" dirty="0">
                <a:solidFill>
                  <a:schemeClr val="bg1"/>
                </a:solidFill>
                <a:latin typeface="Arial"/>
                <a:cs typeface="Arial"/>
              </a:endParaRPr>
            </a:p>
          </p:txBody>
        </p:sp>
        <p:cxnSp>
          <p:nvCxnSpPr>
            <p:cNvPr id="18" name="Conector recto de flecha 17"/>
            <p:cNvCxnSpPr/>
            <p:nvPr/>
          </p:nvCxnSpPr>
          <p:spPr>
            <a:xfrm flipV="1">
              <a:off x="2188616" y="3729059"/>
              <a:ext cx="0" cy="6151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1137890" y="3009146"/>
            <a:ext cx="3656700" cy="3405540"/>
            <a:chOff x="775226" y="2351859"/>
            <a:chExt cx="1892189" cy="3405540"/>
          </a:xfrm>
        </p:grpSpPr>
        <p:sp>
          <p:nvSpPr>
            <p:cNvPr id="22" name="Rectángulo 21"/>
            <p:cNvSpPr/>
            <p:nvPr/>
          </p:nvSpPr>
          <p:spPr>
            <a:xfrm>
              <a:off x="775226" y="4187739"/>
              <a:ext cx="1772486"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el nuevo menú seleccionamos:</a:t>
              </a:r>
            </a:p>
            <a:p>
              <a:pPr marL="171450" indent="-171450">
                <a:buFont typeface="Arial"/>
                <a:buChar char="•"/>
              </a:pPr>
              <a:r>
                <a:rPr lang="es-ES_tradnl" sz="1200" dirty="0">
                  <a:solidFill>
                    <a:schemeClr val="bg1"/>
                  </a:solidFill>
                  <a:latin typeface="Arial"/>
                  <a:cs typeface="Arial"/>
                </a:rPr>
                <a:t>Formato: Valores separados por comas. Esto genera un archivo de texto con la tabla de atributos de la capa</a:t>
              </a:r>
            </a:p>
            <a:p>
              <a:pPr marL="171450" indent="-171450">
                <a:buFont typeface="Arial"/>
                <a:buChar char="•"/>
              </a:pPr>
              <a:r>
                <a:rPr lang="es-ES_tradnl" sz="1200" dirty="0">
                  <a:solidFill>
                    <a:schemeClr val="bg1"/>
                  </a:solidFill>
                  <a:latin typeface="Arial"/>
                  <a:cs typeface="Arial"/>
                </a:rPr>
                <a:t>Guardar como: exploramos y navegamos a la carpeta puntos. Una vez allí tecleamos el nombre de la tabla: “</a:t>
              </a:r>
              <a:r>
                <a:rPr lang="es-ES_tradnl" sz="1200" dirty="0" err="1">
                  <a:solidFill>
                    <a:schemeClr val="bg1"/>
                  </a:solidFill>
                  <a:latin typeface="Arial"/>
                  <a:cs typeface="Arial"/>
                </a:rPr>
                <a:t>puntos_clima_color.csv</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Aceptar</a:t>
              </a:r>
              <a:endParaRPr lang="es-ES" sz="1200" dirty="0">
                <a:solidFill>
                  <a:schemeClr val="bg1"/>
                </a:solidFill>
                <a:latin typeface="Arial"/>
                <a:cs typeface="Arial"/>
              </a:endParaRPr>
            </a:p>
          </p:txBody>
        </p:sp>
        <p:cxnSp>
          <p:nvCxnSpPr>
            <p:cNvPr id="23" name="Conector recto de flecha 22"/>
            <p:cNvCxnSpPr/>
            <p:nvPr/>
          </p:nvCxnSpPr>
          <p:spPr>
            <a:xfrm flipV="1">
              <a:off x="2188616" y="2351859"/>
              <a:ext cx="478799" cy="19923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40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1015663"/>
          </a:xfrm>
          <a:prstGeom prst="rect">
            <a:avLst/>
          </a:prstGeom>
          <a:noFill/>
        </p:spPr>
        <p:txBody>
          <a:bodyPr wrap="square" rtlCol="0">
            <a:spAutoFit/>
          </a:bodyPr>
          <a:lstStyle/>
          <a:p>
            <a:r>
              <a:rPr lang="es-ES" sz="2000" dirty="0">
                <a:solidFill>
                  <a:srgbClr val="9C3F97"/>
                </a:solidFill>
              </a:rPr>
              <a:t>Ahora ve al navegador de </a:t>
            </a:r>
            <a:r>
              <a:rPr lang="es-ES" sz="2000" dirty="0" err="1">
                <a:solidFill>
                  <a:srgbClr val="9C3F97"/>
                </a:solidFill>
              </a:rPr>
              <a:t>windows</a:t>
            </a:r>
            <a:r>
              <a:rPr lang="es-ES" sz="2000" dirty="0">
                <a:solidFill>
                  <a:srgbClr val="9C3F97"/>
                </a:solidFill>
              </a:rPr>
              <a:t> y abre la tabla creada. Ponte sobre ella, botón derecho del ratón y “abrir con </a:t>
            </a:r>
            <a:r>
              <a:rPr lang="es-ES" sz="2000" dirty="0" err="1">
                <a:solidFill>
                  <a:srgbClr val="9C3F97"/>
                </a:solidFill>
              </a:rPr>
              <a:t>Notepad</a:t>
            </a:r>
            <a:r>
              <a:rPr lang="es-ES" sz="2000" dirty="0">
                <a:solidFill>
                  <a:srgbClr val="9C3F97"/>
                </a:solidFill>
              </a:rPr>
              <a:t>++”. </a:t>
            </a:r>
            <a:r>
              <a:rPr lang="es-ES" sz="2000" dirty="0" err="1">
                <a:solidFill>
                  <a:srgbClr val="9C3F97"/>
                </a:solidFill>
              </a:rPr>
              <a:t>Notepad</a:t>
            </a:r>
            <a:r>
              <a:rPr lang="es-ES" sz="2000" dirty="0">
                <a:solidFill>
                  <a:srgbClr val="9C3F97"/>
                </a:solidFill>
              </a:rPr>
              <a:t> es un editor de texto. Debes ver algo parecido a esto: </a:t>
            </a:r>
            <a:endParaRPr lang="es-ES" sz="1400" dirty="0">
              <a:solidFill>
                <a:srgbClr val="9C3F97"/>
              </a:solidFill>
            </a:endParaRPr>
          </a:p>
        </p:txBody>
      </p:sp>
      <p:grpSp>
        <p:nvGrpSpPr>
          <p:cNvPr id="11" name="Group 10">
            <a:extLst>
              <a:ext uri="{FF2B5EF4-FFF2-40B4-BE49-F238E27FC236}">
                <a16:creationId xmlns:a16="http://schemas.microsoft.com/office/drawing/2014/main" id="{71373411-348A-6D42-B388-308000EEA00C}"/>
              </a:ext>
            </a:extLst>
          </p:cNvPr>
          <p:cNvGrpSpPr/>
          <p:nvPr/>
        </p:nvGrpSpPr>
        <p:grpSpPr>
          <a:xfrm>
            <a:off x="2281645" y="2167992"/>
            <a:ext cx="5608126" cy="4244273"/>
            <a:chOff x="2281645" y="2167992"/>
            <a:chExt cx="5608126" cy="4244273"/>
          </a:xfrm>
        </p:grpSpPr>
        <p:pic>
          <p:nvPicPr>
            <p:cNvPr id="10" name="Picture 9">
              <a:extLst>
                <a:ext uri="{FF2B5EF4-FFF2-40B4-BE49-F238E27FC236}">
                  <a16:creationId xmlns:a16="http://schemas.microsoft.com/office/drawing/2014/main" id="{DEA12D2A-00EE-B542-AE25-79C718C0516D}"/>
                </a:ext>
              </a:extLst>
            </p:cNvPr>
            <p:cNvPicPr>
              <a:picLocks noChangeAspect="1"/>
            </p:cNvPicPr>
            <p:nvPr/>
          </p:nvPicPr>
          <p:blipFill>
            <a:blip r:embed="rId2"/>
            <a:stretch>
              <a:fillRect/>
            </a:stretch>
          </p:blipFill>
          <p:spPr>
            <a:xfrm>
              <a:off x="2281645" y="2167992"/>
              <a:ext cx="4580709" cy="4244273"/>
            </a:xfrm>
            <a:prstGeom prst="rect">
              <a:avLst/>
            </a:prstGeom>
          </p:spPr>
        </p:pic>
        <p:sp>
          <p:nvSpPr>
            <p:cNvPr id="17" name="Rectángulo 16"/>
            <p:cNvSpPr/>
            <p:nvPr/>
          </p:nvSpPr>
          <p:spPr>
            <a:xfrm>
              <a:off x="6388720" y="3750774"/>
              <a:ext cx="150105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No tienes que hacer nada. Puedes cerrarla y seguir</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3605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Para empezar veremos el proceso a realizar en su conjunto. Esto es lo que se denomina “flujo de trabajo”. Luego iremos viendo paso a paso cómo ejecutarlo.</a:t>
            </a:r>
          </a:p>
        </p:txBody>
      </p:sp>
    </p:spTree>
    <p:extLst>
      <p:ext uri="{BB962C8B-B14F-4D97-AF65-F5344CB8AC3E}">
        <p14:creationId xmlns:p14="http://schemas.microsoft.com/office/powerpoint/2010/main" val="10029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a:solidFill>
                  <a:srgbClr val="9C3F97"/>
                </a:solidFill>
              </a:rPr>
              <a:t>Busca en tu ordenador un programa llamado </a:t>
            </a:r>
            <a:r>
              <a:rPr lang="es-ES" sz="2000" dirty="0" err="1">
                <a:solidFill>
                  <a:srgbClr val="9C3F97"/>
                </a:solidFill>
              </a:rPr>
              <a:t>RStudio</a:t>
            </a:r>
            <a:r>
              <a:rPr lang="es-ES" sz="2000" dirty="0">
                <a:solidFill>
                  <a:srgbClr val="9C3F97"/>
                </a:solidFill>
              </a:rPr>
              <a:t> y ábrelo. </a:t>
            </a:r>
            <a:endParaRPr lang="es-ES" sz="1400" dirty="0">
              <a:solidFill>
                <a:srgbClr val="9C3F97"/>
              </a:solidFill>
            </a:endParaRPr>
          </a:p>
        </p:txBody>
      </p:sp>
      <p:grpSp>
        <p:nvGrpSpPr>
          <p:cNvPr id="13" name="Agrupar 12"/>
          <p:cNvGrpSpPr/>
          <p:nvPr/>
        </p:nvGrpSpPr>
        <p:grpSpPr>
          <a:xfrm>
            <a:off x="2234562" y="1977155"/>
            <a:ext cx="5765590" cy="1477328"/>
            <a:chOff x="2234562" y="1977155"/>
            <a:chExt cx="5765590" cy="1477328"/>
          </a:xfrm>
        </p:grpSpPr>
        <p:sp>
          <p:nvSpPr>
            <p:cNvPr id="9" name="CuadroTexto 8"/>
            <p:cNvSpPr txBox="1"/>
            <p:nvPr/>
          </p:nvSpPr>
          <p:spPr>
            <a:xfrm>
              <a:off x="4975810" y="1977155"/>
              <a:ext cx="3024342" cy="1477328"/>
            </a:xfrm>
            <a:prstGeom prst="rect">
              <a:avLst/>
            </a:prstGeom>
            <a:noFill/>
          </p:spPr>
          <p:txBody>
            <a:bodyPr wrap="square" rtlCol="0">
              <a:spAutoFit/>
            </a:bodyPr>
            <a:lstStyle/>
            <a:p>
              <a:r>
                <a:rPr lang="es-ES" sz="1500" dirty="0">
                  <a:solidFill>
                    <a:srgbClr val="9C3F97"/>
                  </a:solidFill>
                </a:rPr>
                <a:t>R es un lenguaje de programación muy utilizado en ciencia. Tiene potentísimas herramientas de análisis y visualización de datos. Es software libre, por lo que puedes crear tus propios programas.</a:t>
              </a:r>
            </a:p>
          </p:txBody>
        </p:sp>
        <p:pic>
          <p:nvPicPr>
            <p:cNvPr id="11" name="Imagen 10"/>
            <p:cNvPicPr>
              <a:picLocks noChangeAspect="1"/>
            </p:cNvPicPr>
            <p:nvPr/>
          </p:nvPicPr>
          <p:blipFill>
            <a:blip r:embed="rId2"/>
            <a:stretch>
              <a:fillRect/>
            </a:stretch>
          </p:blipFill>
          <p:spPr>
            <a:xfrm>
              <a:off x="2234562" y="2149409"/>
              <a:ext cx="1349170" cy="1047591"/>
            </a:xfrm>
            <a:prstGeom prst="rect">
              <a:avLst/>
            </a:prstGeom>
          </p:spPr>
        </p:pic>
      </p:grpSp>
      <p:grpSp>
        <p:nvGrpSpPr>
          <p:cNvPr id="14" name="Agrupar 13"/>
          <p:cNvGrpSpPr/>
          <p:nvPr/>
        </p:nvGrpSpPr>
        <p:grpSpPr>
          <a:xfrm>
            <a:off x="1606544" y="4056456"/>
            <a:ext cx="6393608" cy="1477328"/>
            <a:chOff x="1606544" y="4056456"/>
            <a:chExt cx="6393608" cy="1477328"/>
          </a:xfrm>
        </p:grpSpPr>
        <p:sp>
          <p:nvSpPr>
            <p:cNvPr id="10" name="CuadroTexto 9"/>
            <p:cNvSpPr txBox="1"/>
            <p:nvPr/>
          </p:nvSpPr>
          <p:spPr>
            <a:xfrm>
              <a:off x="4975810" y="4056456"/>
              <a:ext cx="3024342" cy="1477328"/>
            </a:xfrm>
            <a:prstGeom prst="rect">
              <a:avLst/>
            </a:prstGeom>
            <a:noFill/>
          </p:spPr>
          <p:txBody>
            <a:bodyPr wrap="square" rtlCol="0">
              <a:spAutoFit/>
            </a:bodyPr>
            <a:lstStyle/>
            <a:p>
              <a:r>
                <a:rPr lang="es-ES" sz="1500" dirty="0" err="1">
                  <a:solidFill>
                    <a:srgbClr val="9C3F97"/>
                  </a:solidFill>
                </a:rPr>
                <a:t>Rstudio</a:t>
              </a:r>
              <a:r>
                <a:rPr lang="es-ES" sz="1500" dirty="0">
                  <a:solidFill>
                    <a:srgbClr val="9C3F97"/>
                  </a:solidFill>
                </a:rPr>
                <a:t> es un entorno de desarrollo para el lenguaje de programación R. Facilita algunas tareas de programación y visualización de resultados. Cuando usamos </a:t>
              </a:r>
              <a:r>
                <a:rPr lang="es-ES" sz="1500" dirty="0" err="1">
                  <a:solidFill>
                    <a:srgbClr val="9C3F97"/>
                  </a:solidFill>
                </a:rPr>
                <a:t>RStudio</a:t>
              </a:r>
              <a:r>
                <a:rPr lang="es-ES" sz="1500" dirty="0">
                  <a:solidFill>
                    <a:srgbClr val="9C3F97"/>
                  </a:solidFill>
                </a:rPr>
                <a:t> también estamos usando R</a:t>
              </a:r>
            </a:p>
          </p:txBody>
        </p:sp>
        <p:pic>
          <p:nvPicPr>
            <p:cNvPr id="12" name="Imagen 11"/>
            <p:cNvPicPr>
              <a:picLocks noChangeAspect="1"/>
            </p:cNvPicPr>
            <p:nvPr/>
          </p:nvPicPr>
          <p:blipFill rotWithShape="1">
            <a:blip r:embed="rId3"/>
            <a:srcRect l="4559" t="29168" r="4270" b="28663"/>
            <a:stretch/>
          </p:blipFill>
          <p:spPr>
            <a:xfrm>
              <a:off x="1606544" y="4056456"/>
              <a:ext cx="2605206" cy="1204968"/>
            </a:xfrm>
            <a:prstGeom prst="rect">
              <a:avLst/>
            </a:prstGeom>
          </p:spPr>
        </p:pic>
      </p:grpSp>
    </p:spTree>
    <p:extLst>
      <p:ext uri="{BB962C8B-B14F-4D97-AF65-F5344CB8AC3E}">
        <p14:creationId xmlns:p14="http://schemas.microsoft.com/office/powerpoint/2010/main" val="12790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err="1">
                <a:solidFill>
                  <a:srgbClr val="9C3F97"/>
                </a:solidFill>
              </a:rPr>
              <a:t>RStudio</a:t>
            </a:r>
            <a:r>
              <a:rPr lang="es-ES" sz="2000" dirty="0">
                <a:solidFill>
                  <a:srgbClr val="9C3F97"/>
                </a:solidFill>
              </a:rPr>
              <a:t> tiene un aspecto parecido a esto:</a:t>
            </a:r>
            <a:endParaRPr lang="es-ES" sz="1400" dirty="0">
              <a:solidFill>
                <a:srgbClr val="9C3F97"/>
              </a:solidFill>
            </a:endParaRPr>
          </a:p>
        </p:txBody>
      </p:sp>
      <p:pic>
        <p:nvPicPr>
          <p:cNvPr id="7" name="Imagen 6" descr="Screen Shot 2019-10-01 at 07.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96" y="1397190"/>
            <a:ext cx="8501757" cy="5095130"/>
          </a:xfrm>
          <a:prstGeom prst="rect">
            <a:avLst/>
          </a:prstGeom>
        </p:spPr>
      </p:pic>
      <p:grpSp>
        <p:nvGrpSpPr>
          <p:cNvPr id="14" name="Agrupar 13"/>
          <p:cNvGrpSpPr/>
          <p:nvPr/>
        </p:nvGrpSpPr>
        <p:grpSpPr>
          <a:xfrm>
            <a:off x="504906" y="1660901"/>
            <a:ext cx="3869668" cy="2453356"/>
            <a:chOff x="504906" y="1660901"/>
            <a:chExt cx="3869668" cy="2453356"/>
          </a:xfrm>
        </p:grpSpPr>
        <p:sp>
          <p:nvSpPr>
            <p:cNvPr id="8" name="Rectángulo 7"/>
            <p:cNvSpPr/>
            <p:nvPr/>
          </p:nvSpPr>
          <p:spPr>
            <a:xfrm>
              <a:off x="504906" y="1660901"/>
              <a:ext cx="3869668" cy="2453356"/>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rgbClr val="9C3F97"/>
                </a:solidFill>
              </a:endParaRPr>
            </a:p>
          </p:txBody>
        </p:sp>
        <p:sp>
          <p:nvSpPr>
            <p:cNvPr id="12" name="Rectángulo 11"/>
            <p:cNvSpPr/>
            <p:nvPr/>
          </p:nvSpPr>
          <p:spPr>
            <a:xfrm>
              <a:off x="1091947" y="235680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Editor de código. Aquí se muestra el contenido de archivos que tienen código ejecutable por R</a:t>
              </a:r>
            </a:p>
          </p:txBody>
        </p:sp>
      </p:grpSp>
      <p:grpSp>
        <p:nvGrpSpPr>
          <p:cNvPr id="18" name="Agrupar 17"/>
          <p:cNvGrpSpPr/>
          <p:nvPr/>
        </p:nvGrpSpPr>
        <p:grpSpPr>
          <a:xfrm>
            <a:off x="4427983" y="1628800"/>
            <a:ext cx="4556969" cy="1345623"/>
            <a:chOff x="4427983" y="1628800"/>
            <a:chExt cx="4556969" cy="1345623"/>
          </a:xfrm>
        </p:grpSpPr>
        <p:sp>
          <p:nvSpPr>
            <p:cNvPr id="11" name="Rectángulo 10"/>
            <p:cNvSpPr/>
            <p:nvPr/>
          </p:nvSpPr>
          <p:spPr>
            <a:xfrm>
              <a:off x="4427983" y="1628800"/>
              <a:ext cx="4556969" cy="1345623"/>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5173751" y="1892232"/>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Espacio de trabajo. Objetos que se van creando, historia, etc.</a:t>
              </a:r>
            </a:p>
          </p:txBody>
        </p:sp>
      </p:grpSp>
      <p:grpSp>
        <p:nvGrpSpPr>
          <p:cNvPr id="16" name="Agrupar 15"/>
          <p:cNvGrpSpPr/>
          <p:nvPr/>
        </p:nvGrpSpPr>
        <p:grpSpPr>
          <a:xfrm>
            <a:off x="504906" y="4255380"/>
            <a:ext cx="3869668" cy="2203040"/>
            <a:chOff x="504906" y="4255380"/>
            <a:chExt cx="3869668" cy="2203040"/>
          </a:xfrm>
        </p:grpSpPr>
        <p:sp>
          <p:nvSpPr>
            <p:cNvPr id="9" name="Rectángulo 8"/>
            <p:cNvSpPr/>
            <p:nvPr/>
          </p:nvSpPr>
          <p:spPr>
            <a:xfrm>
              <a:off x="504906" y="4255380"/>
              <a:ext cx="3869668" cy="220304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971600" y="479715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Consola de R. Aquí vamos viendo cómo se ejecuta el código. Aparecen mensajes de éxito o de error</a:t>
              </a:r>
            </a:p>
          </p:txBody>
        </p:sp>
      </p:grpSp>
      <p:grpSp>
        <p:nvGrpSpPr>
          <p:cNvPr id="19" name="Agrupar 18"/>
          <p:cNvGrpSpPr/>
          <p:nvPr/>
        </p:nvGrpSpPr>
        <p:grpSpPr>
          <a:xfrm>
            <a:off x="4427983" y="3061268"/>
            <a:ext cx="4556969" cy="3362860"/>
            <a:chOff x="4427983" y="3061268"/>
            <a:chExt cx="4556969" cy="3362860"/>
          </a:xfrm>
        </p:grpSpPr>
        <p:sp>
          <p:nvSpPr>
            <p:cNvPr id="10" name="Rectángulo 9"/>
            <p:cNvSpPr/>
            <p:nvPr/>
          </p:nvSpPr>
          <p:spPr>
            <a:xfrm>
              <a:off x="4427983" y="3061268"/>
              <a:ext cx="4556969" cy="336286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5238881" y="4369088"/>
              <a:ext cx="2826716" cy="584776"/>
            </a:xfrm>
            <a:prstGeom prst="rect">
              <a:avLst/>
            </a:prstGeom>
            <a:solidFill>
              <a:srgbClr val="9C3F97"/>
            </a:solidFill>
          </p:spPr>
          <p:txBody>
            <a:bodyPr wrap="square">
              <a:spAutoFit/>
            </a:bodyPr>
            <a:lstStyle/>
            <a:p>
              <a:pPr algn="ctr"/>
              <a:r>
                <a:rPr lang="es-ES" sz="1600" dirty="0">
                  <a:solidFill>
                    <a:schemeClr val="bg1"/>
                  </a:solidFill>
                  <a:latin typeface="Arial"/>
                  <a:cs typeface="Arial"/>
                </a:rPr>
                <a:t>Gráficos, paquetes, ayuda, etc.</a:t>
              </a:r>
            </a:p>
          </p:txBody>
        </p:sp>
      </p:grpSp>
    </p:spTree>
    <p:extLst>
      <p:ext uri="{BB962C8B-B14F-4D97-AF65-F5344CB8AC3E}">
        <p14:creationId xmlns:p14="http://schemas.microsoft.com/office/powerpoint/2010/main" val="10452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651301" y="884536"/>
            <a:ext cx="8195544" cy="400110"/>
          </a:xfrm>
          <a:prstGeom prst="rect">
            <a:avLst/>
          </a:prstGeom>
          <a:noFill/>
        </p:spPr>
        <p:txBody>
          <a:bodyPr wrap="square" rtlCol="0">
            <a:spAutoFit/>
          </a:bodyPr>
          <a:lstStyle/>
          <a:p>
            <a:pPr marL="342900" indent="-342900">
              <a:buFont typeface="Arial"/>
              <a:buChar char="•"/>
            </a:pPr>
            <a:r>
              <a:rPr lang="es-ES" sz="2000" dirty="0">
                <a:solidFill>
                  <a:srgbClr val="9C3F97"/>
                </a:solidFill>
              </a:rPr>
              <a:t>Ve al menú “File” de </a:t>
            </a:r>
            <a:r>
              <a:rPr lang="es-ES" sz="2000" dirty="0" err="1">
                <a:solidFill>
                  <a:srgbClr val="9C3F97"/>
                </a:solidFill>
              </a:rPr>
              <a:t>Rstudio</a:t>
            </a:r>
            <a:r>
              <a:rPr lang="es-ES" sz="2000" dirty="0">
                <a:solidFill>
                  <a:srgbClr val="9C3F97"/>
                </a:solidFill>
              </a:rPr>
              <a:t> y selecciona ”New file -&gt; New script”</a:t>
            </a:r>
            <a:endParaRPr lang="es-ES" sz="1400" dirty="0">
              <a:solidFill>
                <a:srgbClr val="9C3F97"/>
              </a:solidFill>
            </a:endParaRPr>
          </a:p>
        </p:txBody>
      </p:sp>
      <p:sp>
        <p:nvSpPr>
          <p:cNvPr id="20" name="CuadroTexto 19"/>
          <p:cNvSpPr txBox="1"/>
          <p:nvPr/>
        </p:nvSpPr>
        <p:spPr>
          <a:xfrm>
            <a:off x="651301" y="1536872"/>
            <a:ext cx="8195544" cy="707886"/>
          </a:xfrm>
          <a:prstGeom prst="rect">
            <a:avLst/>
          </a:prstGeom>
          <a:noFill/>
        </p:spPr>
        <p:txBody>
          <a:bodyPr wrap="square" rtlCol="0">
            <a:spAutoFit/>
          </a:bodyPr>
          <a:lstStyle/>
          <a:p>
            <a:pPr marL="342900" indent="-342900">
              <a:buFont typeface="Arial"/>
              <a:buChar char="•"/>
            </a:pPr>
            <a:r>
              <a:rPr lang="es-ES" sz="2000" dirty="0">
                <a:solidFill>
                  <a:srgbClr val="9C3F97"/>
                </a:solidFill>
              </a:rPr>
              <a:t>Copia el texto que ves a continuación y pégalo en el script que acabas de crear.</a:t>
            </a:r>
            <a:endParaRPr lang="es-ES" sz="1400" dirty="0">
              <a:solidFill>
                <a:srgbClr val="9C3F97"/>
              </a:solidFill>
            </a:endParaRPr>
          </a:p>
        </p:txBody>
      </p:sp>
      <p:sp>
        <p:nvSpPr>
          <p:cNvPr id="8" name="Rectangle 7">
            <a:extLst>
              <a:ext uri="{FF2B5EF4-FFF2-40B4-BE49-F238E27FC236}">
                <a16:creationId xmlns:a16="http://schemas.microsoft.com/office/drawing/2014/main" id="{C0F3CA7D-31BC-A14A-A567-677E5216533A}"/>
              </a:ext>
            </a:extLst>
          </p:cNvPr>
          <p:cNvSpPr/>
          <p:nvPr/>
        </p:nvSpPr>
        <p:spPr>
          <a:xfrm>
            <a:off x="948166" y="2285218"/>
            <a:ext cx="7790128" cy="3754874"/>
          </a:xfrm>
          <a:prstGeom prst="rect">
            <a:avLst/>
          </a:prstGeom>
          <a:solidFill>
            <a:srgbClr val="9C3F97"/>
          </a:solidFill>
        </p:spPr>
        <p:txBody>
          <a:bodyPr wrap="square">
            <a:spAutoFit/>
          </a:bodyPr>
          <a:lstStyle/>
          <a:p>
            <a:pPr algn="just"/>
            <a:r>
              <a:rPr lang="en-GB" sz="1400" dirty="0">
                <a:solidFill>
                  <a:schemeClr val="bg1"/>
                </a:solidFill>
                <a:latin typeface="Arial"/>
                <a:cs typeface="Arial"/>
              </a:rPr>
              <a:t>#DEFINIMOS EL DIRECTORIO DE TRABAJO</a:t>
            </a:r>
          </a:p>
          <a:p>
            <a:pPr algn="just"/>
            <a:r>
              <a:rPr lang="en-GB" sz="1400" dirty="0" err="1">
                <a:solidFill>
                  <a:schemeClr val="bg1"/>
                </a:solidFill>
                <a:latin typeface="Arial"/>
                <a:cs typeface="Arial"/>
              </a:rPr>
              <a:t>dir_trabajo</a:t>
            </a:r>
            <a:r>
              <a:rPr lang="en-GB" sz="1400" dirty="0">
                <a:solidFill>
                  <a:schemeClr val="bg1"/>
                </a:solidFill>
                <a:latin typeface="Arial"/>
                <a:cs typeface="Arial"/>
              </a:rPr>
              <a:t>&lt;-'//</a:t>
            </a:r>
            <a:r>
              <a:rPr lang="en-GB" sz="1400" dirty="0" err="1">
                <a:solidFill>
                  <a:schemeClr val="bg1"/>
                </a:solidFill>
                <a:latin typeface="Arial"/>
                <a:cs typeface="Arial"/>
              </a:rPr>
              <a:t>cifs</a:t>
            </a:r>
            <a:r>
              <a:rPr lang="en-GB" sz="1400" dirty="0">
                <a:solidFill>
                  <a:schemeClr val="bg1"/>
                </a:solidFill>
                <a:latin typeface="Arial"/>
                <a:cs typeface="Arial"/>
              </a:rPr>
              <a:t>/bv2bogaf/Documents/</a:t>
            </a:r>
            <a:r>
              <a:rPr lang="en-GB" sz="1400" dirty="0" err="1">
                <a:solidFill>
                  <a:schemeClr val="bg1"/>
                </a:solidFill>
                <a:latin typeface="Arial"/>
                <a:cs typeface="Arial"/>
              </a:rPr>
              <a:t>biomas_vs_clima</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#ESTABLECEMOS EL DIRECTORIO DE TRABAJO</a:t>
            </a:r>
          </a:p>
          <a:p>
            <a:pPr algn="just"/>
            <a:r>
              <a:rPr lang="en-GB" sz="1400" dirty="0" err="1">
                <a:solidFill>
                  <a:schemeClr val="bg1"/>
                </a:solidFill>
                <a:latin typeface="Arial"/>
                <a:cs typeface="Arial"/>
              </a:rPr>
              <a:t>setwd</a:t>
            </a:r>
            <a:r>
              <a:rPr lang="en-GB" sz="1400" dirty="0">
                <a:solidFill>
                  <a:schemeClr val="bg1"/>
                </a:solidFill>
                <a:latin typeface="Arial"/>
                <a:cs typeface="Arial"/>
              </a:rPr>
              <a:t>(</a:t>
            </a:r>
            <a:r>
              <a:rPr lang="en-GB" sz="1400" dirty="0" err="1">
                <a:solidFill>
                  <a:schemeClr val="bg1"/>
                </a:solidFill>
                <a:latin typeface="Arial"/>
                <a:cs typeface="Arial"/>
              </a:rPr>
              <a:t>dir_trabajo</a:t>
            </a:r>
            <a:r>
              <a:rPr lang="en-GB" sz="1400" dirty="0">
                <a:solidFill>
                  <a:schemeClr val="bg1"/>
                </a:solidFill>
                <a:latin typeface="Arial"/>
                <a:cs typeface="Arial"/>
              </a:rPr>
              <a:t>)</a:t>
            </a:r>
          </a:p>
          <a:p>
            <a:pPr algn="just"/>
            <a:r>
              <a:rPr lang="en-GB" sz="1400" dirty="0" err="1">
                <a:solidFill>
                  <a:schemeClr val="bg1"/>
                </a:solidFill>
                <a:latin typeface="Arial"/>
                <a:cs typeface="Arial"/>
              </a:rPr>
              <a:t>getwd</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IMPORTAMOS LA TABLA DE DATOS</a:t>
            </a:r>
          </a:p>
          <a:p>
            <a:pPr algn="just"/>
            <a:r>
              <a:rPr lang="en-GB" sz="1400" dirty="0" err="1">
                <a:solidFill>
                  <a:schemeClr val="bg1"/>
                </a:solidFill>
                <a:latin typeface="Arial"/>
                <a:cs typeface="Arial"/>
              </a:rPr>
              <a:t>puntos_clima_color</a:t>
            </a:r>
            <a:r>
              <a:rPr lang="en-GB" sz="1400" dirty="0">
                <a:solidFill>
                  <a:schemeClr val="bg1"/>
                </a:solidFill>
                <a:latin typeface="Arial"/>
                <a:cs typeface="Arial"/>
              </a:rPr>
              <a:t>&lt;-</a:t>
            </a:r>
            <a:r>
              <a:rPr lang="en-GB" sz="1400" dirty="0" err="1">
                <a:solidFill>
                  <a:schemeClr val="bg1"/>
                </a:solidFill>
                <a:latin typeface="Arial"/>
                <a:cs typeface="Arial"/>
              </a:rPr>
              <a:t>read.table</a:t>
            </a:r>
            <a:r>
              <a:rPr lang="en-GB" sz="1400" dirty="0">
                <a:solidFill>
                  <a:schemeClr val="bg1"/>
                </a:solidFill>
                <a:latin typeface="Arial"/>
                <a:cs typeface="Arial"/>
              </a:rPr>
              <a:t>("</a:t>
            </a:r>
            <a:r>
              <a:rPr lang="en-GB" sz="1400" dirty="0" err="1">
                <a:solidFill>
                  <a:schemeClr val="bg1"/>
                </a:solidFill>
                <a:latin typeface="Arial"/>
                <a:cs typeface="Arial"/>
              </a:rPr>
              <a:t>puntos_clima_color.csv",header</a:t>
            </a:r>
            <a:r>
              <a:rPr lang="en-GB" sz="1400" dirty="0">
                <a:solidFill>
                  <a:schemeClr val="bg1"/>
                </a:solidFill>
                <a:latin typeface="Arial"/>
                <a:cs typeface="Arial"/>
              </a:rPr>
              <a:t>=T, </a:t>
            </a:r>
            <a:r>
              <a:rPr lang="en-GB" sz="1400" dirty="0" err="1">
                <a:solidFill>
                  <a:schemeClr val="bg1"/>
                </a:solidFill>
                <a:latin typeface="Arial"/>
                <a:cs typeface="Arial"/>
              </a:rPr>
              <a:t>sep</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CONSTRUIMOS LA GRÁFICA DE DISPERSIÓN</a:t>
            </a:r>
          </a:p>
          <a:p>
            <a:pPr algn="just"/>
            <a:r>
              <a:rPr lang="en-GB" sz="1400" dirty="0">
                <a:solidFill>
                  <a:schemeClr val="bg1"/>
                </a:solidFill>
                <a:latin typeface="Arial"/>
                <a:cs typeface="Arial"/>
              </a:rPr>
              <a:t>plot(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col=</a:t>
            </a:r>
            <a:r>
              <a:rPr lang="en-GB" sz="1400" dirty="0" err="1">
                <a:solidFill>
                  <a:schemeClr val="bg1"/>
                </a:solidFill>
                <a:latin typeface="Arial"/>
                <a:cs typeface="Arial"/>
              </a:rPr>
              <a:t>puntos_clima_color$color</a:t>
            </a:r>
            <a:r>
              <a:rPr lang="en-GB" sz="1400" dirty="0">
                <a:solidFill>
                  <a:schemeClr val="bg1"/>
                </a:solidFill>
                <a:latin typeface="Arial"/>
                <a:cs typeface="Arial"/>
              </a:rPr>
              <a:t>, main = "</a:t>
            </a:r>
            <a:r>
              <a:rPr lang="en-GB" sz="1400" dirty="0" err="1">
                <a:solidFill>
                  <a:schemeClr val="bg1"/>
                </a:solidFill>
                <a:latin typeface="Arial"/>
                <a:cs typeface="Arial"/>
              </a:rPr>
              <a:t>Temperatura</a:t>
            </a:r>
            <a:r>
              <a:rPr lang="en-GB" sz="1400" dirty="0">
                <a:solidFill>
                  <a:schemeClr val="bg1"/>
                </a:solidFill>
                <a:latin typeface="Arial"/>
                <a:cs typeface="Arial"/>
              </a:rPr>
              <a:t> vs </a:t>
            </a:r>
            <a:r>
              <a:rPr lang="en-GB" sz="1400" dirty="0" err="1">
                <a:solidFill>
                  <a:schemeClr val="bg1"/>
                </a:solidFill>
                <a:latin typeface="Arial"/>
                <a:cs typeface="Arial"/>
              </a:rPr>
              <a:t>Precipitación</a:t>
            </a:r>
            <a:r>
              <a:rPr lang="en-GB" sz="1400" dirty="0">
                <a:solidFill>
                  <a:schemeClr val="bg1"/>
                </a:solidFill>
                <a:latin typeface="Arial"/>
                <a:cs typeface="Arial"/>
              </a:rPr>
              <a:t>",</a:t>
            </a:r>
          </a:p>
          <a:p>
            <a:pPr algn="just"/>
            <a:r>
              <a:rPr lang="en-GB" sz="1400" dirty="0">
                <a:solidFill>
                  <a:schemeClr val="bg1"/>
                </a:solidFill>
                <a:latin typeface="Arial"/>
                <a:cs typeface="Arial"/>
              </a:rPr>
              <a:t>     </a:t>
            </a:r>
            <a:r>
              <a:rPr lang="en-GB" sz="1400" dirty="0" err="1">
                <a:solidFill>
                  <a:schemeClr val="bg1"/>
                </a:solidFill>
                <a:latin typeface="Arial"/>
                <a:cs typeface="Arial"/>
              </a:rPr>
              <a:t>xlab</a:t>
            </a:r>
            <a:r>
              <a:rPr lang="en-GB" sz="1400" dirty="0">
                <a:solidFill>
                  <a:schemeClr val="bg1"/>
                </a:solidFill>
                <a:latin typeface="Arial"/>
                <a:cs typeface="Arial"/>
              </a:rPr>
              <a:t>="</a:t>
            </a:r>
            <a:r>
              <a:rPr lang="en-GB" sz="1400" dirty="0" err="1">
                <a:solidFill>
                  <a:schemeClr val="bg1"/>
                </a:solidFill>
                <a:latin typeface="Arial"/>
                <a:cs typeface="Arial"/>
              </a:rPr>
              <a:t>Temperatura</a:t>
            </a:r>
            <a:r>
              <a:rPr lang="en-GB" sz="1400" dirty="0">
                <a:solidFill>
                  <a:schemeClr val="bg1"/>
                </a:solidFill>
                <a:latin typeface="Arial"/>
                <a:cs typeface="Arial"/>
              </a:rPr>
              <a:t> media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ylab</a:t>
            </a:r>
            <a:r>
              <a:rPr lang="en-GB" sz="1400" dirty="0">
                <a:solidFill>
                  <a:schemeClr val="bg1"/>
                </a:solidFill>
                <a:latin typeface="Arial"/>
                <a:cs typeface="Arial"/>
              </a:rPr>
              <a:t>="</a:t>
            </a:r>
            <a:r>
              <a:rPr lang="en-GB" sz="1400" dirty="0" err="1">
                <a:solidFill>
                  <a:schemeClr val="bg1"/>
                </a:solidFill>
                <a:latin typeface="Arial"/>
                <a:cs typeface="Arial"/>
              </a:rPr>
              <a:t>Precipitación</a:t>
            </a:r>
            <a:r>
              <a:rPr lang="en-GB" sz="1400" dirty="0">
                <a:solidFill>
                  <a:schemeClr val="bg1"/>
                </a:solidFill>
                <a:latin typeface="Arial"/>
                <a:cs typeface="Arial"/>
              </a:rPr>
              <a:t>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pch</a:t>
            </a:r>
            <a:r>
              <a:rPr lang="en-GB" sz="1400" dirty="0">
                <a:solidFill>
                  <a:schemeClr val="bg1"/>
                </a:solidFill>
                <a:latin typeface="Arial"/>
                <a:cs typeface="Arial"/>
              </a:rPr>
              <a:t>=19,</a:t>
            </a:r>
          </a:p>
          <a:p>
            <a:pPr algn="just"/>
            <a:r>
              <a:rPr lang="en-GB" sz="1400" dirty="0">
                <a:solidFill>
                  <a:schemeClr val="bg1"/>
                </a:solidFill>
                <a:latin typeface="Arial"/>
                <a:cs typeface="Arial"/>
              </a:rPr>
              <a:t>     text(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labels=</a:t>
            </a:r>
            <a:r>
              <a:rPr lang="en-GB" sz="1400" dirty="0" err="1">
                <a:solidFill>
                  <a:schemeClr val="bg1"/>
                </a:solidFill>
                <a:latin typeface="Arial"/>
                <a:cs typeface="Arial"/>
              </a:rPr>
              <a:t>puntos_clima_color$bioma_id</a:t>
            </a:r>
            <a:r>
              <a:rPr lang="en-GB" sz="1400" dirty="0">
                <a:solidFill>
                  <a:schemeClr val="bg1"/>
                </a:solidFill>
                <a:latin typeface="Arial"/>
                <a:cs typeface="Arial"/>
              </a:rPr>
              <a:t>, </a:t>
            </a:r>
            <a:r>
              <a:rPr lang="en-GB" sz="1400" dirty="0" err="1">
                <a:solidFill>
                  <a:schemeClr val="bg1"/>
                </a:solidFill>
                <a:latin typeface="Arial"/>
                <a:cs typeface="Arial"/>
              </a:rPr>
              <a:t>cex</a:t>
            </a:r>
            <a:r>
              <a:rPr lang="en-GB" sz="1400" dirty="0">
                <a:solidFill>
                  <a:schemeClr val="bg1"/>
                </a:solidFill>
                <a:latin typeface="Arial"/>
                <a:cs typeface="Arial"/>
              </a:rPr>
              <a:t> = 0.7, </a:t>
            </a:r>
            <a:r>
              <a:rPr lang="en-GB" sz="1400" dirty="0" err="1">
                <a:solidFill>
                  <a:schemeClr val="bg1"/>
                </a:solidFill>
                <a:latin typeface="Arial"/>
                <a:cs typeface="Arial"/>
              </a:rPr>
              <a:t>pos</a:t>
            </a:r>
            <a:r>
              <a:rPr lang="en-GB" sz="1400" dirty="0">
                <a:solidFill>
                  <a:schemeClr val="bg1"/>
                </a:solidFill>
                <a:latin typeface="Arial"/>
                <a:cs typeface="Arial"/>
              </a:rPr>
              <a:t>=3))</a:t>
            </a:r>
          </a:p>
        </p:txBody>
      </p:sp>
    </p:spTree>
    <p:extLst>
      <p:ext uri="{BB962C8B-B14F-4D97-AF65-F5344CB8AC3E}">
        <p14:creationId xmlns:p14="http://schemas.microsoft.com/office/powerpoint/2010/main" val="403485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236245"/>
            <a:ext cx="7790007" cy="3632828"/>
            <a:chOff x="948166" y="2236245"/>
            <a:chExt cx="7790007" cy="363282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 sz="1600" dirty="0">
                  <a:solidFill>
                    <a:schemeClr val="bg1"/>
                  </a:solidFill>
                  <a:latin typeface="Arial"/>
                  <a:cs typeface="Arial"/>
                </a:rPr>
                <a:t>Aquí le indicamos a R en qué carpeta están los datos con los que trabajará. También ahí guardará los resultados. La sintaxis significa:</a:t>
              </a:r>
            </a:p>
            <a:p>
              <a:pPr marL="285750" indent="-285750">
                <a:buFont typeface="Arial"/>
                <a:buChar char="•"/>
              </a:pPr>
              <a:r>
                <a:rPr lang="es-ES" sz="1600" dirty="0" err="1">
                  <a:solidFill>
                    <a:schemeClr val="bg1"/>
                  </a:solidFill>
                  <a:latin typeface="Arial"/>
                  <a:cs typeface="Arial"/>
                </a:rPr>
                <a:t>Dir_trabajo</a:t>
              </a:r>
              <a:r>
                <a:rPr lang="es-ES" sz="1600" dirty="0">
                  <a:solidFill>
                    <a:schemeClr val="bg1"/>
                  </a:solidFill>
                  <a:latin typeface="Arial"/>
                  <a:cs typeface="Arial"/>
                </a:rPr>
                <a:t>: nombre de un objeto que estamos creando</a:t>
              </a:r>
            </a:p>
            <a:p>
              <a:pPr marL="285750" indent="-285750">
                <a:buFont typeface="Arial"/>
                <a:buChar char="•"/>
              </a:pPr>
              <a:r>
                <a:rPr lang="es-ES" sz="1600" dirty="0">
                  <a:solidFill>
                    <a:schemeClr val="bg1"/>
                  </a:solidFill>
                  <a:latin typeface="Arial"/>
                  <a:cs typeface="Arial"/>
                </a:rPr>
                <a:t>&lt;-: Esto significa igual a</a:t>
              </a:r>
            </a:p>
            <a:p>
              <a:pPr marL="285750" indent="-285750">
                <a:buFont typeface="Arial"/>
                <a:buChar char="•"/>
              </a:pPr>
              <a:r>
                <a:rPr lang="es-ES" sz="1600" dirty="0">
                  <a:solidFill>
                    <a:schemeClr val="bg1"/>
                  </a:solidFill>
                  <a:latin typeface="Arial"/>
                  <a:cs typeface="Arial"/>
                </a:rPr>
                <a:t>“//</a:t>
              </a:r>
              <a:r>
                <a:rPr lang="es-ES" sz="1600" dirty="0" err="1">
                  <a:solidFill>
                    <a:schemeClr val="bg1"/>
                  </a:solidFill>
                  <a:latin typeface="Arial"/>
                  <a:cs typeface="Arial"/>
                </a:rPr>
                <a:t>cifs</a:t>
              </a:r>
              <a:r>
                <a:rPr lang="es-ES" sz="1600" dirty="0">
                  <a:solidFill>
                    <a:schemeClr val="bg1"/>
                  </a:solidFill>
                  <a:latin typeface="Arial"/>
                  <a:cs typeface="Arial"/>
                </a:rPr>
                <a:t>/</a:t>
              </a:r>
              <a:r>
                <a:rPr lang="mr-IN" sz="1600" dirty="0">
                  <a:solidFill>
                    <a:schemeClr val="bg1"/>
                  </a:solidFill>
                  <a:latin typeface="Arial"/>
                  <a:cs typeface="Arial"/>
                </a:rPr>
                <a:t>…</a:t>
              </a:r>
              <a:r>
                <a:rPr lang="es-ES_tradnl" sz="1600" dirty="0">
                  <a:solidFill>
                    <a:schemeClr val="bg1"/>
                  </a:solidFill>
                  <a:latin typeface="Arial"/>
                  <a:cs typeface="Arial"/>
                </a:rPr>
                <a:t>.”: es la ruta del ordenador en el que están los datos. Lo que ves aquí es la ruta de mi ordenador. Deberás cambiar lo que hay entre comillas por la ruta de tu carpeta. Para hacer eso, navega con el explorador de Windows y cópiala. </a:t>
              </a:r>
            </a:p>
            <a:p>
              <a:pPr marL="285750" indent="-285750">
                <a:buFont typeface="Arial"/>
                <a:buChar char="•"/>
              </a:pPr>
              <a:endParaRPr lang="es-ES_tradnl" sz="1600" dirty="0">
                <a:solidFill>
                  <a:schemeClr val="bg1"/>
                </a:solidFill>
                <a:latin typeface="Arial"/>
                <a:cs typeface="Arial"/>
              </a:endParaRPr>
            </a:p>
            <a:p>
              <a:r>
                <a:rPr lang="es-ES_tradnl" sz="1600" dirty="0">
                  <a:solidFill>
                    <a:schemeClr val="bg1"/>
                  </a:solidFill>
                  <a:latin typeface="Arial"/>
                  <a:cs typeface="Arial"/>
                </a:rPr>
                <a:t>Las líneas verdes son comentarios que R no sabe leer. Si empezamos una línea con almohadilla (#) R no leerá lo que viene después.</a:t>
              </a:r>
              <a:endParaRPr lang="es-ES" sz="1600" dirty="0">
                <a:solidFill>
                  <a:schemeClr val="bg1"/>
                </a:solidFill>
                <a:latin typeface="Arial"/>
                <a:cs typeface="Arial"/>
              </a:endParaRPr>
            </a:p>
          </p:txBody>
        </p:sp>
        <p:cxnSp>
          <p:nvCxnSpPr>
            <p:cNvPr id="8" name="Conector recto de flecha 7"/>
            <p:cNvCxnSpPr/>
            <p:nvPr/>
          </p:nvCxnSpPr>
          <p:spPr>
            <a:xfrm flipH="1" flipV="1">
              <a:off x="1888774" y="2236245"/>
              <a:ext cx="43420" cy="10782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989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670468"/>
            <a:ext cx="7790007" cy="1475057"/>
            <a:chOff x="948166" y="2670468"/>
            <a:chExt cx="7790007" cy="1475057"/>
          </a:xfrm>
        </p:grpSpPr>
        <p:sp>
          <p:nvSpPr>
            <p:cNvPr id="9" name="Rectángulo 8"/>
            <p:cNvSpPr/>
            <p:nvPr/>
          </p:nvSpPr>
          <p:spPr>
            <a:xfrm>
              <a:off x="948166" y="3314528"/>
              <a:ext cx="7790007"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En esta línea le decimos a R que use el contenido del objeto anterior (</a:t>
              </a:r>
              <a:r>
                <a:rPr lang="es-ES_tradnl" sz="1600" dirty="0" err="1">
                  <a:solidFill>
                    <a:schemeClr val="bg1"/>
                  </a:solidFill>
                  <a:latin typeface="Arial"/>
                  <a:cs typeface="Arial"/>
                </a:rPr>
                <a:t>dir_trabajo</a:t>
              </a:r>
              <a:r>
                <a:rPr lang="es-ES_tradnl" sz="1600" dirty="0">
                  <a:solidFill>
                    <a:schemeClr val="bg1"/>
                  </a:solidFill>
                  <a:latin typeface="Arial"/>
                  <a:cs typeface="Arial"/>
                </a:rPr>
                <a:t>) como directorio de trabajo. Para ello se usa el comando “</a:t>
              </a:r>
              <a:r>
                <a:rPr lang="es-ES_tradnl" sz="1600" dirty="0" err="1">
                  <a:solidFill>
                    <a:schemeClr val="bg1"/>
                  </a:solidFill>
                  <a:latin typeface="Arial"/>
                  <a:cs typeface="Arial"/>
                </a:rPr>
                <a:t>setwd</a:t>
              </a:r>
              <a:r>
                <a:rPr lang="es-ES_tradnl" sz="1600" dirty="0">
                  <a:solidFill>
                    <a:schemeClr val="bg1"/>
                  </a:solidFill>
                  <a:latin typeface="Arial"/>
                  <a:cs typeface="Arial"/>
                </a:rPr>
                <a:t>” seguido del nombre del objeto. Así le decimos que use la carpeta anterior como el lugar de trabajo. </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674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3006990"/>
            <a:ext cx="7790007" cy="1228836"/>
            <a:chOff x="948166" y="2670468"/>
            <a:chExt cx="7790007" cy="1228836"/>
          </a:xfrm>
        </p:grpSpPr>
        <p:sp>
          <p:nvSpPr>
            <p:cNvPr id="9" name="Rectángulo 8"/>
            <p:cNvSpPr/>
            <p:nvPr/>
          </p:nvSpPr>
          <p:spPr>
            <a:xfrm>
              <a:off x="948166" y="3314528"/>
              <a:ext cx="7790007" cy="584776"/>
            </a:xfrm>
            <a:prstGeom prst="rect">
              <a:avLst/>
            </a:prstGeom>
            <a:solidFill>
              <a:srgbClr val="9C3F97"/>
            </a:solidFill>
          </p:spPr>
          <p:txBody>
            <a:bodyPr wrap="square">
              <a:spAutoFit/>
            </a:bodyPr>
            <a:lstStyle/>
            <a:p>
              <a:r>
                <a:rPr lang="es-ES_tradnl" sz="1600" dirty="0" err="1">
                  <a:solidFill>
                    <a:schemeClr val="bg1"/>
                  </a:solidFill>
                  <a:latin typeface="Arial"/>
                  <a:cs typeface="Arial"/>
                </a:rPr>
                <a:t>Getwd</a:t>
              </a:r>
              <a:r>
                <a:rPr lang="es-ES_tradnl" sz="1600" dirty="0">
                  <a:solidFill>
                    <a:schemeClr val="bg1"/>
                  </a:solidFill>
                  <a:latin typeface="Arial"/>
                  <a:cs typeface="Arial"/>
                </a:rPr>
                <a:t>() le dice a R que represente en la consola la ruta de trabajo. Lo hacemos solo para confirmar que ha “entendido” bien lo que le hemos dicho arriba</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826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2E20B23-C0C3-7C4B-A250-89B05F051E03}"/>
              </a:ext>
            </a:extLst>
          </p:cNvPr>
          <p:cNvPicPr>
            <a:picLocks noChangeAspect="1"/>
          </p:cNvPicPr>
          <p:nvPr/>
        </p:nvPicPr>
        <p:blipFill>
          <a:blip r:embed="rId2"/>
          <a:stretch>
            <a:fillRect/>
          </a:stretch>
        </p:blipFill>
        <p:spPr>
          <a:xfrm>
            <a:off x="229996" y="1213958"/>
            <a:ext cx="8805005" cy="378572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grpSp>
        <p:nvGrpSpPr>
          <p:cNvPr id="10" name="Agrupar 9"/>
          <p:cNvGrpSpPr/>
          <p:nvPr/>
        </p:nvGrpSpPr>
        <p:grpSpPr>
          <a:xfrm>
            <a:off x="883036" y="3802063"/>
            <a:ext cx="7790007" cy="2865758"/>
            <a:chOff x="948166" y="3003315"/>
            <a:chExt cx="7790007" cy="286575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_tradnl" sz="1600" dirty="0">
                  <a:solidFill>
                    <a:schemeClr val="bg1"/>
                  </a:solidFill>
                  <a:latin typeface="Arial"/>
                  <a:cs typeface="Arial"/>
                </a:rPr>
                <a:t>Ahora importamos el archivo de texto que contiene la tabla obtenida en QGIS. Creamos un objeto llamado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 que se obtiene tras leer el archivo llamado “</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según la sintaxis:</a:t>
              </a:r>
            </a:p>
            <a:p>
              <a:pPr marL="285750" indent="-285750">
                <a:buFont typeface="Arial"/>
                <a:buChar char="•"/>
              </a:pPr>
              <a:r>
                <a:rPr lang="es-ES_tradnl" sz="1600" dirty="0" err="1">
                  <a:solidFill>
                    <a:schemeClr val="bg1"/>
                  </a:solidFill>
                  <a:latin typeface="Arial"/>
                  <a:cs typeface="Arial"/>
                </a:rPr>
                <a:t>Puntos_clima</a:t>
              </a:r>
              <a:r>
                <a:rPr lang="es-ES_tradnl" sz="1600" dirty="0">
                  <a:solidFill>
                    <a:schemeClr val="bg1"/>
                  </a:solidFill>
                  <a:latin typeface="Arial"/>
                  <a:cs typeface="Arial"/>
                </a:rPr>
                <a:t>: nombre del nuevo objeto creado.</a:t>
              </a:r>
            </a:p>
            <a:p>
              <a:pPr marL="285750" indent="-285750">
                <a:buFont typeface="Arial"/>
                <a:buChar char="•"/>
              </a:pPr>
              <a:r>
                <a:rPr lang="es-ES_tradnl" sz="1600" dirty="0">
                  <a:solidFill>
                    <a:schemeClr val="bg1"/>
                  </a:solidFill>
                  <a:latin typeface="Arial"/>
                  <a:cs typeface="Arial"/>
                </a:rPr>
                <a:t>&lt;-: significa igual a</a:t>
              </a:r>
            </a:p>
            <a:p>
              <a:pPr marL="285750" indent="-285750">
                <a:buFont typeface="Arial"/>
                <a:buChar char="•"/>
              </a:pPr>
              <a:r>
                <a:rPr lang="es-ES_tradnl" sz="1600" dirty="0" err="1">
                  <a:solidFill>
                    <a:schemeClr val="bg1"/>
                  </a:solidFill>
                  <a:latin typeface="Arial"/>
                  <a:cs typeface="Arial"/>
                </a:rPr>
                <a:t>Read.table</a:t>
              </a:r>
              <a:r>
                <a:rPr lang="es-ES_tradnl" sz="1600" dirty="0">
                  <a:solidFill>
                    <a:schemeClr val="bg1"/>
                  </a:solidFill>
                  <a:latin typeface="Arial"/>
                  <a:cs typeface="Arial"/>
                </a:rPr>
                <a:t>: función de R que sirve para importar archivos de texto</a:t>
              </a:r>
            </a:p>
            <a:p>
              <a:pPr marL="285750" indent="-285750">
                <a:buFont typeface="Arial"/>
                <a:buChar char="•"/>
              </a:pPr>
              <a:r>
                <a:rPr lang="es-ES_tradnl" sz="1600" dirty="0">
                  <a:solidFill>
                    <a:schemeClr val="bg1"/>
                  </a:solidFill>
                  <a:latin typeface="Arial"/>
                  <a:cs typeface="Arial"/>
                </a:rPr>
                <a:t>(“</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es el nombre del archivo de texto a importar</a:t>
              </a:r>
            </a:p>
            <a:p>
              <a:pPr marL="285750" indent="-285750">
                <a:buFont typeface="Arial"/>
                <a:buChar char="•"/>
              </a:pPr>
              <a:r>
                <a:rPr lang="es-ES_tradnl" sz="1600" dirty="0" err="1">
                  <a:solidFill>
                    <a:schemeClr val="bg1"/>
                  </a:solidFill>
                  <a:latin typeface="Arial"/>
                  <a:cs typeface="Arial"/>
                </a:rPr>
                <a:t>Header</a:t>
              </a:r>
              <a:r>
                <a:rPr lang="es-ES_tradnl" sz="1600" dirty="0">
                  <a:solidFill>
                    <a:schemeClr val="bg1"/>
                  </a:solidFill>
                  <a:latin typeface="Arial"/>
                  <a:cs typeface="Arial"/>
                </a:rPr>
                <a:t>=T: indica que el archivo a importar tiene una línea inicial con el nombre de los campos.</a:t>
              </a:r>
            </a:p>
            <a:p>
              <a:pPr marL="285750" indent="-285750">
                <a:buFont typeface="Arial"/>
                <a:buChar char="•"/>
              </a:pPr>
              <a:r>
                <a:rPr lang="es-ES_tradnl" sz="1600" dirty="0" err="1">
                  <a:solidFill>
                    <a:schemeClr val="bg1"/>
                  </a:solidFill>
                  <a:latin typeface="Arial"/>
                  <a:cs typeface="Arial"/>
                </a:rPr>
                <a:t>Sep</a:t>
              </a:r>
              <a:r>
                <a:rPr lang="es-ES_tradnl" sz="1600" dirty="0">
                  <a:solidFill>
                    <a:schemeClr val="bg1"/>
                  </a:solidFill>
                  <a:latin typeface="Arial"/>
                  <a:cs typeface="Arial"/>
                </a:rPr>
                <a:t>=`,’: indica que el separador de campos en el archivo de texto es la coma</a:t>
              </a:r>
              <a:endParaRPr lang="es-ES" sz="1600" dirty="0">
                <a:solidFill>
                  <a:schemeClr val="bg1"/>
                </a:solidFill>
                <a:latin typeface="Arial"/>
                <a:cs typeface="Arial"/>
              </a:endParaRPr>
            </a:p>
          </p:txBody>
        </p:sp>
        <p:cxnSp>
          <p:nvCxnSpPr>
            <p:cNvPr id="8" name="Conector recto de flecha 7"/>
            <p:cNvCxnSpPr>
              <a:cxnSpLocks/>
            </p:cNvCxnSpPr>
            <p:nvPr/>
          </p:nvCxnSpPr>
          <p:spPr>
            <a:xfrm flipV="1">
              <a:off x="1932196" y="3003315"/>
              <a:ext cx="0" cy="31121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373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C8C84C-222F-414F-AA9F-F5083626337F}"/>
              </a:ext>
            </a:extLst>
          </p:cNvPr>
          <p:cNvPicPr>
            <a:picLocks noChangeAspect="1"/>
          </p:cNvPicPr>
          <p:nvPr/>
        </p:nvPicPr>
        <p:blipFill>
          <a:blip r:embed="rId2"/>
          <a:stretch>
            <a:fillRect/>
          </a:stretch>
        </p:blipFill>
        <p:spPr>
          <a:xfrm>
            <a:off x="333232" y="1957399"/>
            <a:ext cx="8264149" cy="1831688"/>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9" name="Agrupar 18"/>
          <p:cNvGrpSpPr/>
          <p:nvPr/>
        </p:nvGrpSpPr>
        <p:grpSpPr>
          <a:xfrm>
            <a:off x="406274" y="2505969"/>
            <a:ext cx="1407372" cy="1921341"/>
            <a:chOff x="948167" y="3821156"/>
            <a:chExt cx="1407372" cy="1921341"/>
          </a:xfrm>
        </p:grpSpPr>
        <p:sp>
          <p:nvSpPr>
            <p:cNvPr id="14" name="Rectángulo 13"/>
            <p:cNvSpPr/>
            <p:nvPr/>
          </p:nvSpPr>
          <p:spPr>
            <a:xfrm>
              <a:off x="969876" y="5465498"/>
              <a:ext cx="13856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Pinta una gráfica</a:t>
              </a:r>
              <a:endParaRPr lang="es-ES" sz="1200" dirty="0">
                <a:solidFill>
                  <a:schemeClr val="bg1"/>
                </a:solidFill>
                <a:latin typeface="Arial"/>
                <a:cs typeface="Arial"/>
              </a:endParaRPr>
            </a:p>
          </p:txBody>
        </p:sp>
        <p:sp>
          <p:nvSpPr>
            <p:cNvPr id="13" name="Rectángulo 12"/>
            <p:cNvSpPr/>
            <p:nvPr/>
          </p:nvSpPr>
          <p:spPr>
            <a:xfrm>
              <a:off x="948167" y="3821156"/>
              <a:ext cx="459846"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0" name="Agrupar 19"/>
          <p:cNvGrpSpPr/>
          <p:nvPr/>
        </p:nvGrpSpPr>
        <p:grpSpPr>
          <a:xfrm>
            <a:off x="914886" y="2518812"/>
            <a:ext cx="6044477" cy="1905156"/>
            <a:chOff x="1391214" y="3837341"/>
            <a:chExt cx="6044477" cy="1905156"/>
          </a:xfrm>
        </p:grpSpPr>
        <p:sp>
          <p:nvSpPr>
            <p:cNvPr id="16" name="Rectángulo 15"/>
            <p:cNvSpPr/>
            <p:nvPr/>
          </p:nvSpPr>
          <p:spPr>
            <a:xfrm>
              <a:off x="1391214" y="3837341"/>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2399828" y="5465498"/>
              <a:ext cx="50358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poniendo el campo “</a:t>
              </a:r>
              <a:r>
                <a:rPr lang="es-ES_tradnl" sz="1200" dirty="0" err="1">
                  <a:solidFill>
                    <a:schemeClr val="bg1"/>
                  </a:solidFill>
                  <a:latin typeface="Arial"/>
                  <a:cs typeface="Arial"/>
                </a:rPr>
                <a:t>temp</a:t>
              </a:r>
              <a:r>
                <a:rPr lang="es-ES_tradnl" sz="1200" dirty="0">
                  <a:solidFill>
                    <a:schemeClr val="bg1"/>
                  </a:solidFill>
                  <a:latin typeface="Arial"/>
                  <a:cs typeface="Arial"/>
                </a:rPr>
                <a:t>”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X</a:t>
              </a:r>
              <a:endParaRPr lang="es-ES" sz="1200" dirty="0">
                <a:solidFill>
                  <a:schemeClr val="bg1"/>
                </a:solidFill>
                <a:latin typeface="Arial"/>
                <a:cs typeface="Arial"/>
              </a:endParaRPr>
            </a:p>
          </p:txBody>
        </p:sp>
      </p:grpSp>
      <p:grpSp>
        <p:nvGrpSpPr>
          <p:cNvPr id="21" name="Agrupar 20"/>
          <p:cNvGrpSpPr/>
          <p:nvPr/>
        </p:nvGrpSpPr>
        <p:grpSpPr>
          <a:xfrm>
            <a:off x="92735" y="2524383"/>
            <a:ext cx="7871268" cy="2209823"/>
            <a:chOff x="621168" y="3845535"/>
            <a:chExt cx="7871268" cy="2209823"/>
          </a:xfrm>
        </p:grpSpPr>
        <p:sp>
          <p:nvSpPr>
            <p:cNvPr id="18" name="Rectángulo 17"/>
            <p:cNvSpPr/>
            <p:nvPr/>
          </p:nvSpPr>
          <p:spPr>
            <a:xfrm>
              <a:off x="7479864" y="5465498"/>
              <a:ext cx="1012572"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el campo</a:t>
              </a:r>
              <a:endParaRPr lang="es-ES" sz="1200" dirty="0">
                <a:solidFill>
                  <a:schemeClr val="bg1"/>
                </a:solidFill>
                <a:latin typeface="Arial"/>
                <a:cs typeface="Arial"/>
              </a:endParaRPr>
            </a:p>
          </p:txBody>
        </p:sp>
        <p:sp>
          <p:nvSpPr>
            <p:cNvPr id="15" name="Rectángulo 14"/>
            <p:cNvSpPr/>
            <p:nvPr/>
          </p:nvSpPr>
          <p:spPr>
            <a:xfrm>
              <a:off x="621168" y="5778359"/>
              <a:ext cx="3543901"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“rain”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Y.</a:t>
              </a:r>
              <a:endParaRPr lang="es-ES" sz="1200" dirty="0">
                <a:solidFill>
                  <a:schemeClr val="bg1"/>
                </a:solidFill>
                <a:latin typeface="Arial"/>
                <a:cs typeface="Arial"/>
              </a:endParaRPr>
            </a:p>
          </p:txBody>
        </p:sp>
        <p:sp>
          <p:nvSpPr>
            <p:cNvPr id="22" name="Rectángulo 21"/>
            <p:cNvSpPr/>
            <p:nvPr/>
          </p:nvSpPr>
          <p:spPr>
            <a:xfrm>
              <a:off x="4124094" y="3845535"/>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9" name="Agrupar 28"/>
          <p:cNvGrpSpPr/>
          <p:nvPr/>
        </p:nvGrpSpPr>
        <p:grpSpPr>
          <a:xfrm>
            <a:off x="427983" y="2749261"/>
            <a:ext cx="7886857" cy="2321128"/>
            <a:chOff x="427983" y="3052927"/>
            <a:chExt cx="7886857" cy="2321128"/>
          </a:xfrm>
        </p:grpSpPr>
        <p:sp>
          <p:nvSpPr>
            <p:cNvPr id="24" name="Rectángulo 23"/>
            <p:cNvSpPr/>
            <p:nvPr/>
          </p:nvSpPr>
          <p:spPr>
            <a:xfrm>
              <a:off x="4090753" y="3052927"/>
              <a:ext cx="4224087"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Rectángulo 24"/>
            <p:cNvSpPr/>
            <p:nvPr/>
          </p:nvSpPr>
          <p:spPr>
            <a:xfrm>
              <a:off x="427983" y="5097056"/>
              <a:ext cx="336170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Titula al gráfico “Temperatura vs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t>
              </a:r>
              <a:endParaRPr lang="es-ES" sz="1200" dirty="0">
                <a:solidFill>
                  <a:schemeClr val="bg1"/>
                </a:solidFill>
                <a:latin typeface="Arial"/>
                <a:cs typeface="Arial"/>
              </a:endParaRPr>
            </a:p>
          </p:txBody>
        </p:sp>
      </p:grpSp>
      <p:grpSp>
        <p:nvGrpSpPr>
          <p:cNvPr id="35" name="Agrupar 34"/>
          <p:cNvGrpSpPr/>
          <p:nvPr/>
        </p:nvGrpSpPr>
        <p:grpSpPr>
          <a:xfrm>
            <a:off x="939162" y="2963838"/>
            <a:ext cx="7295155" cy="2109183"/>
            <a:chOff x="939162" y="3267504"/>
            <a:chExt cx="7295155" cy="2109183"/>
          </a:xfrm>
        </p:grpSpPr>
        <p:sp>
          <p:nvSpPr>
            <p:cNvPr id="26" name="Rectángulo 25"/>
            <p:cNvSpPr/>
            <p:nvPr/>
          </p:nvSpPr>
          <p:spPr>
            <a:xfrm>
              <a:off x="3837063" y="5099688"/>
              <a:ext cx="4397254"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 le pones “Temperatura media anual” como etiqueta del eje X</a:t>
              </a:r>
              <a:endParaRPr lang="es-ES" sz="1200" dirty="0">
                <a:solidFill>
                  <a:schemeClr val="bg1"/>
                </a:solidFill>
                <a:latin typeface="Arial"/>
                <a:cs typeface="Arial"/>
              </a:endParaRPr>
            </a:p>
          </p:txBody>
        </p:sp>
        <p:sp>
          <p:nvSpPr>
            <p:cNvPr id="27" name="Rectángulo 26"/>
            <p:cNvSpPr/>
            <p:nvPr/>
          </p:nvSpPr>
          <p:spPr>
            <a:xfrm>
              <a:off x="939162" y="3267504"/>
              <a:ext cx="329962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4" name="Agrupar 33"/>
          <p:cNvGrpSpPr/>
          <p:nvPr/>
        </p:nvGrpSpPr>
        <p:grpSpPr>
          <a:xfrm>
            <a:off x="427983" y="2963838"/>
            <a:ext cx="6933712" cy="2431169"/>
            <a:chOff x="427983" y="3267504"/>
            <a:chExt cx="6933712" cy="2431169"/>
          </a:xfrm>
        </p:grpSpPr>
        <p:sp>
          <p:nvSpPr>
            <p:cNvPr id="30" name="Rectángulo 29"/>
            <p:cNvSpPr/>
            <p:nvPr/>
          </p:nvSpPr>
          <p:spPr>
            <a:xfrm>
              <a:off x="427983" y="5421674"/>
              <a:ext cx="3457628"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anual” como etiqueta del eje Y</a:t>
              </a:r>
              <a:endParaRPr lang="es-ES" sz="1200" dirty="0">
                <a:solidFill>
                  <a:schemeClr val="bg1"/>
                </a:solidFill>
                <a:latin typeface="Arial"/>
                <a:cs typeface="Arial"/>
              </a:endParaRPr>
            </a:p>
          </p:txBody>
        </p:sp>
        <p:sp>
          <p:nvSpPr>
            <p:cNvPr id="31" name="Rectángulo 30"/>
            <p:cNvSpPr/>
            <p:nvPr/>
          </p:nvSpPr>
          <p:spPr>
            <a:xfrm>
              <a:off x="4292320" y="3267504"/>
              <a:ext cx="3069375"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6" name="Agrupar 35"/>
          <p:cNvGrpSpPr/>
          <p:nvPr/>
        </p:nvGrpSpPr>
        <p:grpSpPr>
          <a:xfrm>
            <a:off x="427983" y="3360944"/>
            <a:ext cx="7054000" cy="2367035"/>
            <a:chOff x="978717" y="4331255"/>
            <a:chExt cx="7054000" cy="2367035"/>
          </a:xfrm>
        </p:grpSpPr>
        <p:sp>
          <p:nvSpPr>
            <p:cNvPr id="32" name="Rectángulo 31"/>
            <p:cNvSpPr/>
            <p:nvPr/>
          </p:nvSpPr>
          <p:spPr>
            <a:xfrm>
              <a:off x="978717" y="6421291"/>
              <a:ext cx="7054000"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Por último, a cada punto de la gráfica le pones encima el código del bioma sobre el que se encuentra</a:t>
              </a:r>
              <a:endParaRPr lang="es-ES" sz="1200" dirty="0">
                <a:solidFill>
                  <a:schemeClr val="bg1"/>
                </a:solidFill>
                <a:latin typeface="Arial"/>
                <a:cs typeface="Arial"/>
              </a:endParaRPr>
            </a:p>
          </p:txBody>
        </p:sp>
        <p:sp>
          <p:nvSpPr>
            <p:cNvPr id="33" name="Rectángulo 32"/>
            <p:cNvSpPr/>
            <p:nvPr/>
          </p:nvSpPr>
          <p:spPr>
            <a:xfrm>
              <a:off x="2032019" y="4331255"/>
              <a:ext cx="3795887"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9" name="Agrupar 20">
            <a:extLst>
              <a:ext uri="{FF2B5EF4-FFF2-40B4-BE49-F238E27FC236}">
                <a16:creationId xmlns:a16="http://schemas.microsoft.com/office/drawing/2014/main" id="{DBDE3A28-0687-7946-910C-09BDB29B45A8}"/>
              </a:ext>
            </a:extLst>
          </p:cNvPr>
          <p:cNvGrpSpPr/>
          <p:nvPr/>
        </p:nvGrpSpPr>
        <p:grpSpPr>
          <a:xfrm>
            <a:off x="939162" y="2759387"/>
            <a:ext cx="8026608" cy="1974819"/>
            <a:chOff x="-2108674" y="4080539"/>
            <a:chExt cx="8026608" cy="1974819"/>
          </a:xfrm>
        </p:grpSpPr>
        <p:sp>
          <p:nvSpPr>
            <p:cNvPr id="41" name="Rectángulo 14">
              <a:extLst>
                <a:ext uri="{FF2B5EF4-FFF2-40B4-BE49-F238E27FC236}">
                  <a16:creationId xmlns:a16="http://schemas.microsoft.com/office/drawing/2014/main" id="{8F114F4D-E0BE-7D45-B889-E4AAF8EBAFFB}"/>
                </a:ext>
              </a:extLst>
            </p:cNvPr>
            <p:cNvSpPr/>
            <p:nvPr/>
          </p:nvSpPr>
          <p:spPr>
            <a:xfrm>
              <a:off x="419687" y="5778359"/>
              <a:ext cx="5498247"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Usa el campo ”color”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para colorear cada punto</a:t>
              </a:r>
              <a:endParaRPr lang="es-ES" sz="1200" dirty="0">
                <a:solidFill>
                  <a:schemeClr val="bg1"/>
                </a:solidFill>
                <a:latin typeface="Arial"/>
                <a:cs typeface="Arial"/>
              </a:endParaRPr>
            </a:p>
          </p:txBody>
        </p:sp>
        <p:sp>
          <p:nvSpPr>
            <p:cNvPr id="42" name="Rectángulo 21">
              <a:extLst>
                <a:ext uri="{FF2B5EF4-FFF2-40B4-BE49-F238E27FC236}">
                  <a16:creationId xmlns:a16="http://schemas.microsoft.com/office/drawing/2014/main" id="{08CEE89B-6F5D-1444-8FE1-20EAECE48406}"/>
                </a:ext>
              </a:extLst>
            </p:cNvPr>
            <p:cNvSpPr/>
            <p:nvPr/>
          </p:nvSpPr>
          <p:spPr>
            <a:xfrm>
              <a:off x="-2108674" y="4080539"/>
              <a:ext cx="3078550"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0141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8" name="Agrupar 7"/>
          <p:cNvGrpSpPr/>
          <p:nvPr/>
        </p:nvGrpSpPr>
        <p:grpSpPr>
          <a:xfrm>
            <a:off x="1755217" y="1758601"/>
            <a:ext cx="4356161" cy="1627394"/>
            <a:chOff x="1755217" y="1758601"/>
            <a:chExt cx="4356161" cy="1627394"/>
          </a:xfrm>
        </p:grpSpPr>
        <p:sp>
          <p:nvSpPr>
            <p:cNvPr id="9" name="Rectángulo 8"/>
            <p:cNvSpPr/>
            <p:nvPr/>
          </p:nvSpPr>
          <p:spPr>
            <a:xfrm>
              <a:off x="1755217" y="2062556"/>
              <a:ext cx="3856830" cy="1323439"/>
            </a:xfrm>
            <a:prstGeom prst="rect">
              <a:avLst/>
            </a:prstGeom>
            <a:solidFill>
              <a:srgbClr val="9C3F97"/>
            </a:solidFill>
          </p:spPr>
          <p:txBody>
            <a:bodyPr wrap="square">
              <a:spAutoFit/>
            </a:bodyPr>
            <a:lstStyle/>
            <a:p>
              <a:r>
                <a:rPr lang="es-ES_tradnl" sz="1600" dirty="0">
                  <a:solidFill>
                    <a:schemeClr val="bg1"/>
                  </a:solidFill>
                  <a:latin typeface="Arial"/>
                  <a:cs typeface="Arial"/>
                </a:rPr>
                <a:t>Ahora que entendemos el código, estamos en disposición de ejecutarlo. Lo haremos línea a línea. Nos ponemos en la primera línea que no es verde (nº 2) y le damos al botón que indica “</a:t>
              </a:r>
              <a:r>
                <a:rPr lang="es-ES_tradnl" sz="1600" dirty="0" err="1">
                  <a:solidFill>
                    <a:schemeClr val="bg1"/>
                  </a:solidFill>
                  <a:latin typeface="Arial"/>
                  <a:cs typeface="Arial"/>
                </a:rPr>
                <a:t>run</a:t>
              </a:r>
              <a:r>
                <a:rPr lang="es-ES_tradnl" sz="1600" dirty="0">
                  <a:solidFill>
                    <a:schemeClr val="bg1"/>
                  </a:solidFill>
                  <a:latin typeface="Arial"/>
                  <a:cs typeface="Arial"/>
                </a:rPr>
                <a:t>” </a:t>
              </a:r>
              <a:endParaRPr lang="es-ES" sz="1600" dirty="0">
                <a:solidFill>
                  <a:schemeClr val="bg1"/>
                </a:solidFill>
                <a:latin typeface="Arial"/>
                <a:cs typeface="Arial"/>
              </a:endParaRPr>
            </a:p>
          </p:txBody>
        </p:sp>
        <p:cxnSp>
          <p:nvCxnSpPr>
            <p:cNvPr id="7" name="Conector recto de flecha 6"/>
            <p:cNvCxnSpPr/>
            <p:nvPr/>
          </p:nvCxnSpPr>
          <p:spPr>
            <a:xfrm flipV="1">
              <a:off x="5612047" y="1758601"/>
              <a:ext cx="499331" cy="30395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0809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3.5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362438"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8" name="Agrupar 7"/>
          <p:cNvGrpSpPr/>
          <p:nvPr/>
        </p:nvGrpSpPr>
        <p:grpSpPr>
          <a:xfrm>
            <a:off x="4660584" y="2214534"/>
            <a:ext cx="3856830" cy="1431509"/>
            <a:chOff x="4660584" y="2214534"/>
            <a:chExt cx="3856830" cy="1431509"/>
          </a:xfrm>
        </p:grpSpPr>
        <p:sp>
          <p:nvSpPr>
            <p:cNvPr id="9" name="Rectángulo 8"/>
            <p:cNvSpPr/>
            <p:nvPr/>
          </p:nvSpPr>
          <p:spPr>
            <a:xfrm>
              <a:off x="4660584" y="3061267"/>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1 Se crea un nuevo objeto con la ruta del directorio de trabajo</a:t>
              </a:r>
              <a:endParaRPr lang="es-ES" sz="1600" dirty="0">
                <a:solidFill>
                  <a:schemeClr val="bg1"/>
                </a:solidFill>
                <a:latin typeface="Arial"/>
                <a:cs typeface="Arial"/>
              </a:endParaRPr>
            </a:p>
          </p:txBody>
        </p:sp>
        <p:cxnSp>
          <p:nvCxnSpPr>
            <p:cNvPr id="7" name="Conector recto de flecha 6"/>
            <p:cNvCxnSpPr/>
            <p:nvPr/>
          </p:nvCxnSpPr>
          <p:spPr>
            <a:xfrm flipV="1">
              <a:off x="5166991" y="2214534"/>
              <a:ext cx="119405" cy="84673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7" name="Agrupar 16"/>
          <p:cNvGrpSpPr/>
          <p:nvPr/>
        </p:nvGrpSpPr>
        <p:grpSpPr>
          <a:xfrm>
            <a:off x="680569" y="2105979"/>
            <a:ext cx="3856830" cy="2713599"/>
            <a:chOff x="680569" y="2105979"/>
            <a:chExt cx="3856830" cy="2713599"/>
          </a:xfrm>
        </p:grpSpPr>
        <p:sp>
          <p:nvSpPr>
            <p:cNvPr id="14" name="Rectángulo 13"/>
            <p:cNvSpPr/>
            <p:nvPr/>
          </p:nvSpPr>
          <p:spPr>
            <a:xfrm>
              <a:off x="680569" y="4234802"/>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2 Pasamos a la siguiente línea y volvemos a darle a Run.</a:t>
              </a:r>
              <a:endParaRPr lang="es-ES" sz="1600" dirty="0">
                <a:solidFill>
                  <a:schemeClr val="bg1"/>
                </a:solidFill>
                <a:latin typeface="Arial"/>
                <a:cs typeface="Arial"/>
              </a:endParaRPr>
            </a:p>
          </p:txBody>
        </p:sp>
        <p:cxnSp>
          <p:nvCxnSpPr>
            <p:cNvPr id="15" name="Conector recto de flecha 14"/>
            <p:cNvCxnSpPr/>
            <p:nvPr/>
          </p:nvCxnSpPr>
          <p:spPr>
            <a:xfrm flipV="1">
              <a:off x="948166" y="2105979"/>
              <a:ext cx="108550" cy="21288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344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Tree>
    <p:extLst>
      <p:ext uri="{BB962C8B-B14F-4D97-AF65-F5344CB8AC3E}">
        <p14:creationId xmlns:p14="http://schemas.microsoft.com/office/powerpoint/2010/main" val="354990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Screen Shot 2019-10-01 at 13.5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209972"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807533" y="2344801"/>
            <a:ext cx="3856830" cy="3137257"/>
            <a:chOff x="807533" y="2344801"/>
            <a:chExt cx="3856830" cy="3137257"/>
          </a:xfrm>
        </p:grpSpPr>
        <p:grpSp>
          <p:nvGrpSpPr>
            <p:cNvPr id="17" name="Agrupar 16"/>
            <p:cNvGrpSpPr/>
            <p:nvPr/>
          </p:nvGrpSpPr>
          <p:grpSpPr>
            <a:xfrm>
              <a:off x="807533" y="2344801"/>
              <a:ext cx="3856830" cy="1582774"/>
              <a:chOff x="803754" y="2355657"/>
              <a:chExt cx="3856830" cy="1582774"/>
            </a:xfrm>
          </p:grpSpPr>
          <p:sp>
            <p:nvSpPr>
              <p:cNvPr id="14" name="Rectángulo 13"/>
              <p:cNvSpPr/>
              <p:nvPr/>
            </p:nvSpPr>
            <p:spPr>
              <a:xfrm>
                <a:off x="803754" y="3353655"/>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la consola devuelve el directorio de trabajo</a:t>
                </a:r>
                <a:endParaRPr lang="es-ES" sz="1600" dirty="0">
                  <a:solidFill>
                    <a:schemeClr val="bg1"/>
                  </a:solidFill>
                  <a:latin typeface="Arial"/>
                  <a:cs typeface="Arial"/>
                </a:endParaRPr>
              </a:p>
            </p:txBody>
          </p:sp>
          <p:cxnSp>
            <p:nvCxnSpPr>
              <p:cNvPr id="15" name="Conector recto de flecha 14"/>
              <p:cNvCxnSpPr/>
              <p:nvPr/>
            </p:nvCxnSpPr>
            <p:spPr>
              <a:xfrm flipH="1" flipV="1">
                <a:off x="948166" y="2355657"/>
                <a:ext cx="104771" cy="99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p:nvPr/>
          </p:nvCxnSpPr>
          <p:spPr>
            <a:xfrm>
              <a:off x="951945" y="3927575"/>
              <a:ext cx="257172" cy="1554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831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2D3AA4-6C1A-954F-8AA7-EA45B45A63FD}"/>
              </a:ext>
            </a:extLst>
          </p:cNvPr>
          <p:cNvPicPr>
            <a:picLocks noChangeAspect="1"/>
          </p:cNvPicPr>
          <p:nvPr/>
        </p:nvPicPr>
        <p:blipFill>
          <a:blip r:embed="rId2"/>
          <a:stretch>
            <a:fillRect/>
          </a:stretch>
        </p:blipFill>
        <p:spPr>
          <a:xfrm>
            <a:off x="713466" y="1390932"/>
            <a:ext cx="7717067" cy="421999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962513" y="2463723"/>
            <a:ext cx="4795107" cy="1478841"/>
            <a:chOff x="962513" y="2448733"/>
            <a:chExt cx="4795107" cy="1478841"/>
          </a:xfrm>
        </p:grpSpPr>
        <p:grpSp>
          <p:nvGrpSpPr>
            <p:cNvPr id="17" name="Agrupar 16"/>
            <p:cNvGrpSpPr/>
            <p:nvPr/>
          </p:nvGrpSpPr>
          <p:grpSpPr>
            <a:xfrm>
              <a:off x="962513" y="2781947"/>
              <a:ext cx="3856830" cy="1145627"/>
              <a:chOff x="958734" y="2792803"/>
              <a:chExt cx="3856830" cy="1145627"/>
            </a:xfrm>
          </p:grpSpPr>
          <p:sp>
            <p:nvSpPr>
              <p:cNvPr id="14" name="Rectángulo 13"/>
              <p:cNvSpPr/>
              <p:nvPr/>
            </p:nvSpPr>
            <p:spPr>
              <a:xfrm>
                <a:off x="958734" y="3353655"/>
                <a:ext cx="3856830" cy="584775"/>
              </a:xfrm>
              <a:prstGeom prst="rect">
                <a:avLst/>
              </a:prstGeom>
              <a:solidFill>
                <a:srgbClr val="9C3F97"/>
              </a:solidFill>
            </p:spPr>
            <p:txBody>
              <a:bodyPr wrap="square">
                <a:spAutoFit/>
              </a:bodyPr>
              <a:lstStyle/>
              <a:p>
                <a:r>
                  <a:rPr lang="es-ES_tradnl" sz="1600" dirty="0">
                    <a:solidFill>
                      <a:schemeClr val="bg1"/>
                    </a:solidFill>
                    <a:latin typeface="Arial"/>
                    <a:cs typeface="Arial"/>
                  </a:rPr>
                  <a:t>En la siguiente línea, R crea el objeto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a:t>
                </a:r>
                <a:endParaRPr lang="es-ES" sz="1600" dirty="0">
                  <a:solidFill>
                    <a:schemeClr val="bg1"/>
                  </a:solidFill>
                  <a:latin typeface="Arial"/>
                  <a:cs typeface="Arial"/>
                </a:endParaRPr>
              </a:p>
            </p:txBody>
          </p:sp>
          <p:cxnSp>
            <p:nvCxnSpPr>
              <p:cNvPr id="15" name="Conector recto de flecha 14"/>
              <p:cNvCxnSpPr>
                <a:cxnSpLocks/>
              </p:cNvCxnSpPr>
              <p:nvPr/>
            </p:nvCxnSpPr>
            <p:spPr>
              <a:xfrm flipV="1">
                <a:off x="1135346" y="2792803"/>
                <a:ext cx="0" cy="5608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flipV="1">
              <a:off x="4571999" y="2448733"/>
              <a:ext cx="1185621" cy="89406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274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9930F0-4276-EB40-999D-56EADB4780C6}"/>
              </a:ext>
            </a:extLst>
          </p:cNvPr>
          <p:cNvPicPr>
            <a:picLocks noChangeAspect="1"/>
          </p:cNvPicPr>
          <p:nvPr/>
        </p:nvPicPr>
        <p:blipFill>
          <a:blip r:embed="rId2"/>
          <a:stretch>
            <a:fillRect/>
          </a:stretch>
        </p:blipFill>
        <p:spPr>
          <a:xfrm>
            <a:off x="484406" y="1333240"/>
            <a:ext cx="7718156" cy="3861999"/>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4343484" y="2115519"/>
            <a:ext cx="3162604" cy="4369165"/>
            <a:chOff x="803754" y="1292814"/>
            <a:chExt cx="3162604" cy="4369165"/>
          </a:xfrm>
        </p:grpSpPr>
        <p:sp>
          <p:nvSpPr>
            <p:cNvPr id="18" name="Rectángulo 17"/>
            <p:cNvSpPr/>
            <p:nvPr/>
          </p:nvSpPr>
          <p:spPr>
            <a:xfrm>
              <a:off x="803754" y="3353655"/>
              <a:ext cx="3162604" cy="2308324"/>
            </a:xfrm>
            <a:prstGeom prst="rect">
              <a:avLst/>
            </a:prstGeom>
            <a:solidFill>
              <a:srgbClr val="9C3F97"/>
            </a:solidFill>
          </p:spPr>
          <p:txBody>
            <a:bodyPr wrap="square">
              <a:spAutoFit/>
            </a:bodyPr>
            <a:lstStyle/>
            <a:p>
              <a:r>
                <a:rPr lang="es-ES_tradnl" sz="1600" dirty="0">
                  <a:solidFill>
                    <a:schemeClr val="bg1"/>
                  </a:solidFill>
                  <a:latin typeface="Arial"/>
                  <a:cs typeface="Arial"/>
                </a:rPr>
                <a:t>Haciendo </a:t>
              </a:r>
              <a:r>
                <a:rPr lang="es-ES_tradnl" sz="1600" dirty="0" err="1">
                  <a:solidFill>
                    <a:schemeClr val="bg1"/>
                  </a:solidFill>
                  <a:latin typeface="Arial"/>
                  <a:cs typeface="Arial"/>
                </a:rPr>
                <a:t>click</a:t>
              </a:r>
              <a:r>
                <a:rPr lang="es-ES_tradnl" sz="1600" dirty="0">
                  <a:solidFill>
                    <a:schemeClr val="bg1"/>
                  </a:solidFill>
                  <a:latin typeface="Arial"/>
                  <a:cs typeface="Arial"/>
                </a:rPr>
                <a:t> sobre ella se abre. Hay un registro por punto. Cada punto tiene datos del bioma en el que está, de su precipitación y su temperatura. También del color que le asignaremos en la gráfica</a:t>
              </a:r>
            </a:p>
            <a:p>
              <a:r>
                <a:rPr lang="es-ES_tradnl" sz="1600" dirty="0">
                  <a:solidFill>
                    <a:schemeClr val="bg1"/>
                  </a:solidFill>
                  <a:latin typeface="Arial"/>
                  <a:cs typeface="Arial"/>
                </a:rPr>
                <a:t>Cerramos la tabla y volvemos al código.</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1052938" y="1292814"/>
              <a:ext cx="1087461" cy="206084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63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A54D33-6652-1A40-B234-773CACDDCDF1}"/>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7" name="Agrupar 16"/>
          <p:cNvGrpSpPr/>
          <p:nvPr/>
        </p:nvGrpSpPr>
        <p:grpSpPr>
          <a:xfrm>
            <a:off x="1108662" y="2833328"/>
            <a:ext cx="3273327" cy="1761583"/>
            <a:chOff x="693031" y="2423069"/>
            <a:chExt cx="3273327" cy="1761583"/>
          </a:xfrm>
        </p:grpSpPr>
        <p:sp>
          <p:nvSpPr>
            <p:cNvPr id="14" name="Rectángulo 13"/>
            <p:cNvSpPr/>
            <p:nvPr/>
          </p:nvSpPr>
          <p:spPr>
            <a:xfrm>
              <a:off x="803754" y="3353655"/>
              <a:ext cx="3162604"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se ejecutan todas las líneas hasta el final.</a:t>
              </a:r>
              <a:endParaRPr lang="es-ES" sz="1600" dirty="0">
                <a:solidFill>
                  <a:schemeClr val="bg1"/>
                </a:solidFill>
                <a:latin typeface="Arial"/>
                <a:cs typeface="Arial"/>
              </a:endParaRPr>
            </a:p>
          </p:txBody>
        </p:sp>
        <p:cxnSp>
          <p:nvCxnSpPr>
            <p:cNvPr id="15" name="Conector recto de flecha 14"/>
            <p:cNvCxnSpPr/>
            <p:nvPr/>
          </p:nvCxnSpPr>
          <p:spPr>
            <a:xfrm flipH="1" flipV="1">
              <a:off x="693031" y="2423069"/>
              <a:ext cx="359907" cy="9305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5807937" y="1666452"/>
            <a:ext cx="3162604" cy="1569895"/>
            <a:chOff x="803754" y="3353655"/>
            <a:chExt cx="3162604" cy="1569895"/>
          </a:xfrm>
        </p:grpSpPr>
        <p:sp>
          <p:nvSpPr>
            <p:cNvPr id="18" name="Rectángulo 17"/>
            <p:cNvSpPr/>
            <p:nvPr/>
          </p:nvSpPr>
          <p:spPr>
            <a:xfrm>
              <a:off x="803754" y="3353655"/>
              <a:ext cx="3162604" cy="1077218"/>
            </a:xfrm>
            <a:prstGeom prst="rect">
              <a:avLst/>
            </a:prstGeom>
            <a:solidFill>
              <a:srgbClr val="9C3F97"/>
            </a:solidFill>
          </p:spPr>
          <p:txBody>
            <a:bodyPr wrap="square">
              <a:spAutoFit/>
            </a:bodyPr>
            <a:lstStyle/>
            <a:p>
              <a:r>
                <a:rPr lang="es-ES_tradnl" sz="1600" dirty="0">
                  <a:solidFill>
                    <a:schemeClr val="bg1"/>
                  </a:solidFill>
                  <a:latin typeface="Arial"/>
                  <a:cs typeface="Arial"/>
                </a:rPr>
                <a:t>¡Y se muestra la gráfica que queríamos!</a:t>
              </a:r>
            </a:p>
            <a:p>
              <a:r>
                <a:rPr lang="es-ES_tradnl" sz="1600" dirty="0">
                  <a:solidFill>
                    <a:schemeClr val="bg1"/>
                  </a:solidFill>
                  <a:latin typeface="Arial"/>
                  <a:cs typeface="Arial"/>
                </a:rPr>
                <a:t>Enhorabuena, ya tienes tu primera gráfica hecha con R </a:t>
              </a:r>
              <a:r>
                <a:rPr lang="es-ES_tradnl" sz="1600" dirty="0">
                  <a:solidFill>
                    <a:schemeClr val="bg1"/>
                  </a:solidFill>
                  <a:latin typeface="Arial"/>
                  <a:cs typeface="Arial"/>
                  <a:sym typeface="Wingdings"/>
                </a:rPr>
                <a:t></a:t>
              </a:r>
              <a:endParaRPr lang="es-ES" sz="1600" dirty="0">
                <a:solidFill>
                  <a:schemeClr val="bg1"/>
                </a:solidFill>
                <a:latin typeface="Arial"/>
                <a:cs typeface="Arial"/>
              </a:endParaRPr>
            </a:p>
          </p:txBody>
        </p:sp>
        <p:cxnSp>
          <p:nvCxnSpPr>
            <p:cNvPr id="19" name="Conector recto de flecha 18"/>
            <p:cNvCxnSpPr/>
            <p:nvPr/>
          </p:nvCxnSpPr>
          <p:spPr>
            <a:xfrm>
              <a:off x="1052938" y="4430873"/>
              <a:ext cx="0" cy="49267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87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4FD9E-BCFD-4F43-B4C7-2FE463E716E2}"/>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1917300" y="3143251"/>
            <a:ext cx="4862563" cy="2101631"/>
            <a:chOff x="1572294" y="3852683"/>
            <a:chExt cx="4862563" cy="2101631"/>
          </a:xfrm>
        </p:grpSpPr>
        <p:sp>
          <p:nvSpPr>
            <p:cNvPr id="18" name="Rectángulo 17"/>
            <p:cNvSpPr/>
            <p:nvPr/>
          </p:nvSpPr>
          <p:spPr>
            <a:xfrm>
              <a:off x="1572294" y="4138432"/>
              <a:ext cx="3162604" cy="1815882"/>
            </a:xfrm>
            <a:prstGeom prst="rect">
              <a:avLst/>
            </a:prstGeom>
            <a:solidFill>
              <a:srgbClr val="9C3F97"/>
            </a:solidFill>
          </p:spPr>
          <p:txBody>
            <a:bodyPr wrap="square">
              <a:spAutoFit/>
            </a:bodyPr>
            <a:lstStyle/>
            <a:p>
              <a:r>
                <a:rPr lang="es-ES_tradnl" sz="1600" dirty="0">
                  <a:solidFill>
                    <a:schemeClr val="bg1"/>
                  </a:solidFill>
                  <a:latin typeface="Arial"/>
                  <a:cs typeface="Arial"/>
                </a:rPr>
                <a:t>Ya solo nos queda exportar la gráfica. Le damos al botón </a:t>
              </a:r>
              <a:r>
                <a:rPr lang="es-ES_tradnl" sz="1600" dirty="0" err="1">
                  <a:solidFill>
                    <a:schemeClr val="bg1"/>
                  </a:solidFill>
                  <a:latin typeface="Arial"/>
                  <a:cs typeface="Arial"/>
                </a:rPr>
                <a:t>export</a:t>
              </a:r>
              <a:r>
                <a:rPr lang="es-ES_tradnl" sz="1600" dirty="0">
                  <a:solidFill>
                    <a:schemeClr val="bg1"/>
                  </a:solidFill>
                  <a:latin typeface="Arial"/>
                  <a:cs typeface="Arial"/>
                </a:rPr>
                <a:t>, seleccionamos guardar como </a:t>
              </a:r>
              <a:r>
                <a:rPr lang="es-ES_tradnl" sz="1600" dirty="0" err="1">
                  <a:solidFill>
                    <a:schemeClr val="bg1"/>
                  </a:solidFill>
                  <a:latin typeface="Arial"/>
                  <a:cs typeface="Arial"/>
                </a:rPr>
                <a:t>pdf</a:t>
              </a:r>
              <a:r>
                <a:rPr lang="es-ES_tradnl" sz="1600" dirty="0">
                  <a:solidFill>
                    <a:schemeClr val="bg1"/>
                  </a:solidFill>
                  <a:latin typeface="Arial"/>
                  <a:cs typeface="Arial"/>
                </a:rPr>
                <a:t> y hacemos </a:t>
              </a:r>
              <a:r>
                <a:rPr lang="es-ES_tradnl" sz="1600" dirty="0" err="1">
                  <a:solidFill>
                    <a:schemeClr val="bg1"/>
                  </a:solidFill>
                  <a:latin typeface="Arial"/>
                  <a:cs typeface="Arial"/>
                </a:rPr>
                <a:t>click</a:t>
              </a:r>
              <a:r>
                <a:rPr lang="es-ES_tradnl" sz="1600" dirty="0">
                  <a:solidFill>
                    <a:schemeClr val="bg1"/>
                  </a:solidFill>
                  <a:latin typeface="Arial"/>
                  <a:cs typeface="Arial"/>
                </a:rPr>
                <a:t> en “</a:t>
              </a:r>
              <a:r>
                <a:rPr lang="es-ES_tradnl" sz="1600" dirty="0" err="1">
                  <a:solidFill>
                    <a:schemeClr val="bg1"/>
                  </a:solidFill>
                  <a:latin typeface="Arial"/>
                  <a:cs typeface="Arial"/>
                </a:rPr>
                <a:t>save</a:t>
              </a:r>
              <a:r>
                <a:rPr lang="es-ES_tradnl" sz="1600" dirty="0">
                  <a:solidFill>
                    <a:schemeClr val="bg1"/>
                  </a:solidFill>
                  <a:latin typeface="Arial"/>
                  <a:cs typeface="Arial"/>
                </a:rPr>
                <a:t> as PDF”. Creamos un archivo en la carpeta de trabajo y ya está.</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4734898" y="3852683"/>
              <a:ext cx="1699959" cy="54534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194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Interpretación ecológica</a:t>
            </a:r>
          </a:p>
        </p:txBody>
      </p:sp>
      <p:sp>
        <p:nvSpPr>
          <p:cNvPr id="12" name="CuadroTexto 11"/>
          <p:cNvSpPr txBox="1"/>
          <p:nvPr/>
        </p:nvSpPr>
        <p:spPr>
          <a:xfrm>
            <a:off x="651300" y="1025555"/>
            <a:ext cx="2906909" cy="1631216"/>
          </a:xfrm>
          <a:prstGeom prst="rect">
            <a:avLst/>
          </a:prstGeom>
          <a:noFill/>
        </p:spPr>
        <p:txBody>
          <a:bodyPr wrap="square" rtlCol="0">
            <a:spAutoFit/>
          </a:bodyPr>
          <a:lstStyle/>
          <a:p>
            <a:pPr algn="ctr"/>
            <a:r>
              <a:rPr lang="es-ES" sz="2000" dirty="0">
                <a:solidFill>
                  <a:srgbClr val="9C3F97"/>
                </a:solidFill>
              </a:rPr>
              <a:t>Observa la gráfica con detenimiento. ¿crees que el resultado se ajusta a lo esperado en la gráfica teórica?</a:t>
            </a:r>
            <a:endParaRPr lang="es-ES" sz="1400" dirty="0">
              <a:solidFill>
                <a:srgbClr val="9C3F97"/>
              </a:solidFill>
            </a:endParaRPr>
          </a:p>
        </p:txBody>
      </p:sp>
      <p:sp>
        <p:nvSpPr>
          <p:cNvPr id="15" name="CuadroTexto 14"/>
          <p:cNvSpPr txBox="1"/>
          <p:nvPr/>
        </p:nvSpPr>
        <p:spPr>
          <a:xfrm>
            <a:off x="512117" y="3092433"/>
            <a:ext cx="3185274" cy="1323439"/>
          </a:xfrm>
          <a:prstGeom prst="rect">
            <a:avLst/>
          </a:prstGeom>
          <a:noFill/>
        </p:spPr>
        <p:txBody>
          <a:bodyPr wrap="square" rtlCol="0">
            <a:spAutoFit/>
          </a:bodyPr>
          <a:lstStyle/>
          <a:p>
            <a:pPr algn="ctr"/>
            <a:r>
              <a:rPr lang="es-ES" sz="2000" dirty="0">
                <a:solidFill>
                  <a:srgbClr val="9C3F97"/>
                </a:solidFill>
              </a:rPr>
              <a:t>¿Hay algún bioma cuyos puntos estén demasiado dispersos? ¿Qué significa eso y por qué ocurre?</a:t>
            </a:r>
            <a:endParaRPr lang="es-ES" sz="1400" dirty="0">
              <a:solidFill>
                <a:srgbClr val="9C3F97"/>
              </a:solidFill>
            </a:endParaRPr>
          </a:p>
        </p:txBody>
      </p:sp>
      <p:pic>
        <p:nvPicPr>
          <p:cNvPr id="7" name="Picture 6">
            <a:extLst>
              <a:ext uri="{FF2B5EF4-FFF2-40B4-BE49-F238E27FC236}">
                <a16:creationId xmlns:a16="http://schemas.microsoft.com/office/drawing/2014/main" id="{557FB1F8-8914-2240-A377-23F8799C3BA3}"/>
              </a:ext>
            </a:extLst>
          </p:cNvPr>
          <p:cNvPicPr>
            <a:picLocks noChangeAspect="1"/>
          </p:cNvPicPr>
          <p:nvPr/>
        </p:nvPicPr>
        <p:blipFill>
          <a:blip r:embed="rId3"/>
          <a:stretch>
            <a:fillRect/>
          </a:stretch>
        </p:blipFill>
        <p:spPr>
          <a:xfrm>
            <a:off x="3916017" y="946071"/>
            <a:ext cx="4391075" cy="5682568"/>
          </a:xfrm>
          <a:prstGeom prst="rect">
            <a:avLst/>
          </a:prstGeom>
        </p:spPr>
      </p:pic>
    </p:spTree>
    <p:extLst>
      <p:ext uri="{BB962C8B-B14F-4D97-AF65-F5344CB8AC3E}">
        <p14:creationId xmlns:p14="http://schemas.microsoft.com/office/powerpoint/2010/main" val="14553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 name="Agrupar 6"/>
          <p:cNvGrpSpPr/>
          <p:nvPr/>
        </p:nvGrpSpPr>
        <p:grpSpPr>
          <a:xfrm>
            <a:off x="4864022" y="1475308"/>
            <a:ext cx="3902429" cy="3029794"/>
            <a:chOff x="4864022" y="1475308"/>
            <a:chExt cx="3902429" cy="3029794"/>
          </a:xfrm>
        </p:grpSpPr>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spTree>
    <p:extLst>
      <p:ext uri="{BB962C8B-B14F-4D97-AF65-F5344CB8AC3E}">
        <p14:creationId xmlns:p14="http://schemas.microsoft.com/office/powerpoint/2010/main" val="26240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81" descr="Screen Shot 2019-09-28 at 16.23.21.png">
            <a:extLst>
              <a:ext uri="{FF2B5EF4-FFF2-40B4-BE49-F238E27FC236}">
                <a16:creationId xmlns:a16="http://schemas.microsoft.com/office/drawing/2014/main" id="{DA9B70D1-C769-6545-99B1-20B9C6CAF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grpSp>
        <p:nvGrpSpPr>
          <p:cNvPr id="22" name="Agrupar 21"/>
          <p:cNvGrpSpPr/>
          <p:nvPr/>
        </p:nvGrpSpPr>
        <p:grpSpPr>
          <a:xfrm>
            <a:off x="4864022" y="1647072"/>
            <a:ext cx="3896607" cy="2145528"/>
            <a:chOff x="4864022" y="1647072"/>
            <a:chExt cx="3896607" cy="2145528"/>
          </a:xfrm>
        </p:grpSpPr>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25588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13767</TotalTime>
  <Words>5276</Words>
  <Application>Microsoft Macintosh PowerPoint</Application>
  <PresentationFormat>On-screen Show (4:3)</PresentationFormat>
  <Paragraphs>1074</Paragraphs>
  <Slides>75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Francisco Bonet</dc:creator>
  <cp:keywords/>
  <dc:description/>
  <cp:lastModifiedBy>Francisco Javier Bonet García</cp:lastModifiedBy>
  <cp:revision>548</cp:revision>
  <dcterms:created xsi:type="dcterms:W3CDTF">2019-09-27T12:05:12Z</dcterms:created>
  <dcterms:modified xsi:type="dcterms:W3CDTF">2020-10-22T17:23:58Z</dcterms:modified>
  <cp:category/>
</cp:coreProperties>
</file>